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3" r:id="rId2"/>
  </p:sldMasterIdLst>
  <p:notesMasterIdLst>
    <p:notesMasterId r:id="rId31"/>
  </p:notesMasterIdLst>
  <p:handoutMasterIdLst>
    <p:handoutMasterId r:id="rId32"/>
  </p:handoutMasterIdLst>
  <p:sldIdLst>
    <p:sldId id="331" r:id="rId3"/>
    <p:sldId id="361" r:id="rId4"/>
    <p:sldId id="348" r:id="rId5"/>
    <p:sldId id="364" r:id="rId6"/>
    <p:sldId id="365" r:id="rId7"/>
    <p:sldId id="269" r:id="rId8"/>
    <p:sldId id="273" r:id="rId9"/>
    <p:sldId id="274" r:id="rId10"/>
    <p:sldId id="353" r:id="rId11"/>
    <p:sldId id="318" r:id="rId12"/>
    <p:sldId id="333" r:id="rId13"/>
    <p:sldId id="354" r:id="rId14"/>
    <p:sldId id="349" r:id="rId15"/>
    <p:sldId id="357" r:id="rId16"/>
    <p:sldId id="358" r:id="rId17"/>
    <p:sldId id="359" r:id="rId18"/>
    <p:sldId id="360" r:id="rId19"/>
    <p:sldId id="350" r:id="rId20"/>
    <p:sldId id="351" r:id="rId21"/>
    <p:sldId id="352" r:id="rId22"/>
    <p:sldId id="355" r:id="rId23"/>
    <p:sldId id="264" r:id="rId24"/>
    <p:sldId id="319" r:id="rId25"/>
    <p:sldId id="265" r:id="rId26"/>
    <p:sldId id="320" r:id="rId27"/>
    <p:sldId id="321" r:id="rId28"/>
    <p:sldId id="362" r:id="rId29"/>
    <p:sldId id="363" r:id="rId30"/>
  </p:sldIdLst>
  <p:sldSz cx="9144000" cy="6858000" type="screen4x3"/>
  <p:notesSz cx="6834188" cy="99790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62226" cy="500555"/>
          </a:xfrm>
          <a:prstGeom prst="rect">
            <a:avLst/>
          </a:prstGeom>
        </p:spPr>
        <p:txBody>
          <a:bodyPr vert="horz" lIns="92629" tIns="46314" rIns="92629" bIns="46314" rtlCol="0"/>
          <a:lstStyle>
            <a:lvl1pPr algn="l">
              <a:defRPr sz="1200"/>
            </a:lvl1pPr>
          </a:lstStyle>
          <a:p>
            <a:endParaRPr lang="ru-RU"/>
          </a:p>
        </p:txBody>
      </p:sp>
      <p:sp>
        <p:nvSpPr>
          <p:cNvPr id="3" name="Дата 2"/>
          <p:cNvSpPr>
            <a:spLocks noGrp="1"/>
          </p:cNvSpPr>
          <p:nvPr>
            <p:ph type="dt" sz="quarter" idx="1"/>
          </p:nvPr>
        </p:nvSpPr>
        <p:spPr>
          <a:xfrm>
            <a:off x="3870367" y="1"/>
            <a:ext cx="2962226" cy="500555"/>
          </a:xfrm>
          <a:prstGeom prst="rect">
            <a:avLst/>
          </a:prstGeom>
        </p:spPr>
        <p:txBody>
          <a:bodyPr vert="horz" lIns="92629" tIns="46314" rIns="92629" bIns="46314" rtlCol="0"/>
          <a:lstStyle>
            <a:lvl1pPr algn="r">
              <a:defRPr sz="1200"/>
            </a:lvl1pPr>
          </a:lstStyle>
          <a:p>
            <a:fld id="{D21371B3-7A99-4866-8C0B-BCB4BD7F54EE}" type="datetimeFigureOut">
              <a:rPr lang="ru-RU" smtClean="0"/>
              <a:pPr/>
              <a:t>01.03.2023</a:t>
            </a:fld>
            <a:endParaRPr lang="ru-RU"/>
          </a:p>
        </p:txBody>
      </p:sp>
      <p:sp>
        <p:nvSpPr>
          <p:cNvPr id="4" name="Нижний колонтитул 3"/>
          <p:cNvSpPr>
            <a:spLocks noGrp="1"/>
          </p:cNvSpPr>
          <p:nvPr>
            <p:ph type="ftr" sz="quarter" idx="2"/>
          </p:nvPr>
        </p:nvSpPr>
        <p:spPr>
          <a:xfrm>
            <a:off x="1" y="9478470"/>
            <a:ext cx="2962226" cy="500555"/>
          </a:xfrm>
          <a:prstGeom prst="rect">
            <a:avLst/>
          </a:prstGeom>
        </p:spPr>
        <p:txBody>
          <a:bodyPr vert="horz" lIns="92629" tIns="46314" rIns="92629" bIns="46314" rtlCol="0" anchor="b"/>
          <a:lstStyle>
            <a:lvl1pPr algn="l">
              <a:defRPr sz="1200"/>
            </a:lvl1pPr>
          </a:lstStyle>
          <a:p>
            <a:endParaRPr lang="ru-RU"/>
          </a:p>
        </p:txBody>
      </p:sp>
      <p:sp>
        <p:nvSpPr>
          <p:cNvPr id="5" name="Номер слайда 4"/>
          <p:cNvSpPr>
            <a:spLocks noGrp="1"/>
          </p:cNvSpPr>
          <p:nvPr>
            <p:ph type="sldNum" sz="quarter" idx="3"/>
          </p:nvPr>
        </p:nvSpPr>
        <p:spPr>
          <a:xfrm>
            <a:off x="3870367" y="9478470"/>
            <a:ext cx="2962226" cy="500555"/>
          </a:xfrm>
          <a:prstGeom prst="rect">
            <a:avLst/>
          </a:prstGeom>
        </p:spPr>
        <p:txBody>
          <a:bodyPr vert="horz" lIns="92629" tIns="46314" rIns="92629" bIns="46314" rtlCol="0" anchor="b"/>
          <a:lstStyle>
            <a:lvl1pPr algn="r">
              <a:defRPr sz="1200"/>
            </a:lvl1pPr>
          </a:lstStyle>
          <a:p>
            <a:fld id="{78D850D2-CC69-479E-A8CB-58F0DA9852DF}" type="slidenum">
              <a:rPr lang="ru-RU" smtClean="0"/>
              <a:pPr/>
              <a:t>‹#›</a:t>
            </a:fld>
            <a:endParaRPr lang="ru-RU"/>
          </a:p>
        </p:txBody>
      </p:sp>
    </p:spTree>
    <p:extLst>
      <p:ext uri="{BB962C8B-B14F-4D97-AF65-F5344CB8AC3E}">
        <p14:creationId xmlns:p14="http://schemas.microsoft.com/office/powerpoint/2010/main" val="66108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61481" cy="498952"/>
          </a:xfrm>
          <a:prstGeom prst="rect">
            <a:avLst/>
          </a:prstGeom>
        </p:spPr>
        <p:txBody>
          <a:bodyPr vert="horz" lIns="92629" tIns="46314" rIns="92629" bIns="46314" rtlCol="0"/>
          <a:lstStyle>
            <a:lvl1pPr algn="l">
              <a:defRPr sz="1200"/>
            </a:lvl1pPr>
          </a:lstStyle>
          <a:p>
            <a:endParaRPr lang="ru-RU"/>
          </a:p>
        </p:txBody>
      </p:sp>
      <p:sp>
        <p:nvSpPr>
          <p:cNvPr id="3" name="Дата 2"/>
          <p:cNvSpPr>
            <a:spLocks noGrp="1"/>
          </p:cNvSpPr>
          <p:nvPr>
            <p:ph type="dt" idx="1"/>
          </p:nvPr>
        </p:nvSpPr>
        <p:spPr>
          <a:xfrm>
            <a:off x="3871126" y="0"/>
            <a:ext cx="2961481" cy="498952"/>
          </a:xfrm>
          <a:prstGeom prst="rect">
            <a:avLst/>
          </a:prstGeom>
        </p:spPr>
        <p:txBody>
          <a:bodyPr vert="horz" lIns="92629" tIns="46314" rIns="92629" bIns="46314" rtlCol="0"/>
          <a:lstStyle>
            <a:lvl1pPr algn="r">
              <a:defRPr sz="1200"/>
            </a:lvl1pPr>
          </a:lstStyle>
          <a:p>
            <a:fld id="{FA05F07E-3180-4047-B581-13819041DFE9}" type="datetimeFigureOut">
              <a:rPr lang="ru-RU" smtClean="0"/>
              <a:pPr/>
              <a:t>01.03.2023</a:t>
            </a:fld>
            <a:endParaRPr lang="ru-RU"/>
          </a:p>
        </p:txBody>
      </p:sp>
      <p:sp>
        <p:nvSpPr>
          <p:cNvPr id="4" name="Образ слайда 3"/>
          <p:cNvSpPr>
            <a:spLocks noGrp="1" noRot="1" noChangeAspect="1"/>
          </p:cNvSpPr>
          <p:nvPr>
            <p:ph type="sldImg" idx="2"/>
          </p:nvPr>
        </p:nvSpPr>
        <p:spPr>
          <a:xfrm>
            <a:off x="923925" y="749300"/>
            <a:ext cx="4986338" cy="3740150"/>
          </a:xfrm>
          <a:prstGeom prst="rect">
            <a:avLst/>
          </a:prstGeom>
          <a:noFill/>
          <a:ln w="12700">
            <a:solidFill>
              <a:prstClr val="black"/>
            </a:solidFill>
          </a:ln>
        </p:spPr>
        <p:txBody>
          <a:bodyPr vert="horz" lIns="92629" tIns="46314" rIns="92629" bIns="46314" rtlCol="0" anchor="ctr"/>
          <a:lstStyle/>
          <a:p>
            <a:endParaRPr lang="ru-RU"/>
          </a:p>
        </p:txBody>
      </p:sp>
      <p:sp>
        <p:nvSpPr>
          <p:cNvPr id="5" name="Заметки 4"/>
          <p:cNvSpPr>
            <a:spLocks noGrp="1"/>
          </p:cNvSpPr>
          <p:nvPr>
            <p:ph type="body" sz="quarter" idx="3"/>
          </p:nvPr>
        </p:nvSpPr>
        <p:spPr>
          <a:xfrm>
            <a:off x="683419" y="4740038"/>
            <a:ext cx="5467350" cy="4490562"/>
          </a:xfrm>
          <a:prstGeom prst="rect">
            <a:avLst/>
          </a:prstGeom>
        </p:spPr>
        <p:txBody>
          <a:bodyPr vert="horz" lIns="92629" tIns="46314" rIns="92629" bIns="463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78342"/>
            <a:ext cx="2961481" cy="498952"/>
          </a:xfrm>
          <a:prstGeom prst="rect">
            <a:avLst/>
          </a:prstGeom>
        </p:spPr>
        <p:txBody>
          <a:bodyPr vert="horz" lIns="92629" tIns="46314" rIns="92629" bIns="46314" rtlCol="0" anchor="b"/>
          <a:lstStyle>
            <a:lvl1pPr algn="l">
              <a:defRPr sz="1200"/>
            </a:lvl1pPr>
          </a:lstStyle>
          <a:p>
            <a:endParaRPr lang="ru-RU"/>
          </a:p>
        </p:txBody>
      </p:sp>
      <p:sp>
        <p:nvSpPr>
          <p:cNvPr id="7" name="Номер слайда 6"/>
          <p:cNvSpPr>
            <a:spLocks noGrp="1"/>
          </p:cNvSpPr>
          <p:nvPr>
            <p:ph type="sldNum" sz="quarter" idx="5"/>
          </p:nvPr>
        </p:nvSpPr>
        <p:spPr>
          <a:xfrm>
            <a:off x="3871126" y="9478342"/>
            <a:ext cx="2961481" cy="498952"/>
          </a:xfrm>
          <a:prstGeom prst="rect">
            <a:avLst/>
          </a:prstGeom>
        </p:spPr>
        <p:txBody>
          <a:bodyPr vert="horz" lIns="92629" tIns="46314" rIns="92629" bIns="46314" rtlCol="0" anchor="b"/>
          <a:lstStyle>
            <a:lvl1pPr algn="r">
              <a:defRPr sz="1200"/>
            </a:lvl1pPr>
          </a:lstStyle>
          <a:p>
            <a:fld id="{168DF5E7-BD2F-4BFE-A863-E802EED72505}" type="slidenum">
              <a:rPr lang="ru-RU" smtClean="0"/>
              <a:pPr/>
              <a:t>‹#›</a:t>
            </a:fld>
            <a:endParaRPr lang="ru-RU"/>
          </a:p>
        </p:txBody>
      </p:sp>
    </p:spTree>
    <p:extLst>
      <p:ext uri="{BB962C8B-B14F-4D97-AF65-F5344CB8AC3E}">
        <p14:creationId xmlns:p14="http://schemas.microsoft.com/office/powerpoint/2010/main" val="25173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453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179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519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43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3292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347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4904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259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0264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7952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6214AC-42D7-4112-B607-287FA1B3348F}" type="datetimeFigureOut">
              <a:rPr lang="ru-RU" smtClean="0">
                <a:solidFill>
                  <a:prstClr val="black">
                    <a:tint val="75000"/>
                  </a:prstClr>
                </a:solidFill>
              </a:rPr>
              <a:pPr/>
              <a:t>01.03.2023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8D8E1EF-28A3-48B0-A2E7-28A1554736A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872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27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01.03.2023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76214AC-42D7-4112-B607-287FA1B3348F}" type="datetimeFigureOut">
              <a:rPr lang="ru-RU" smtClean="0">
                <a:solidFill>
                  <a:prstClr val="black">
                    <a:tint val="75000"/>
                  </a:prstClr>
                </a:solidFill>
              </a:rPr>
              <a:pPr defTabSz="457200"/>
              <a:t>01.03.2023</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8D8E1EF-28A3-48B0-A2E7-28A1554736A7}" type="slidenum">
              <a:rPr lang="ru-RU" smtClean="0">
                <a:solidFill>
                  <a:prstClr val="black">
                    <a:tint val="75000"/>
                  </a:prstClr>
                </a:solidFill>
              </a:rPr>
              <a:pPr defTabSz="457200"/>
              <a:t>‹#›</a:t>
            </a:fld>
            <a:endParaRPr lang="ru-RU">
              <a:solidFill>
                <a:prstClr val="black">
                  <a:tint val="75000"/>
                </a:prstClr>
              </a:solidFill>
            </a:endParaRPr>
          </a:p>
        </p:txBody>
      </p:sp>
    </p:spTree>
    <p:extLst>
      <p:ext uri="{BB962C8B-B14F-4D97-AF65-F5344CB8AC3E}">
        <p14:creationId xmlns:p14="http://schemas.microsoft.com/office/powerpoint/2010/main" val="314195986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z9MTQkpvfBE"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3"/>
          <p:cNvPicPr>
            <a:picLocks noChangeAspect="1"/>
          </p:cNvPicPr>
          <p:nvPr/>
        </p:nvPicPr>
        <p:blipFill>
          <a:blip r:embed="rId2"/>
          <a:srcRect l="6905" r="8287"/>
          <a:stretch>
            <a:fillRect/>
          </a:stretch>
        </p:blipFill>
        <p:spPr bwMode="auto">
          <a:xfrm>
            <a:off x="0" y="0"/>
            <a:ext cx="9144000" cy="6858000"/>
          </a:xfrm>
          <a:prstGeom prst="rect">
            <a:avLst/>
          </a:prstGeom>
          <a:solidFill>
            <a:schemeClr val="accent1">
              <a:lumMod val="50000"/>
            </a:schemeClr>
          </a:solidFill>
          <a:ln>
            <a:noFill/>
          </a:ln>
        </p:spPr>
      </p:pic>
      <p:sp>
        <p:nvSpPr>
          <p:cNvPr id="5" name="Прямоугольник 4"/>
          <p:cNvSpPr/>
          <p:nvPr/>
        </p:nvSpPr>
        <p:spPr>
          <a:xfrm>
            <a:off x="107950" y="195263"/>
            <a:ext cx="3430588" cy="144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srgbClr val="96A612"/>
              </a:solidFill>
            </a:endParaRPr>
          </a:p>
        </p:txBody>
      </p:sp>
      <p:sp>
        <p:nvSpPr>
          <p:cNvPr id="6" name="Прямоугольник 5"/>
          <p:cNvSpPr/>
          <p:nvPr/>
        </p:nvSpPr>
        <p:spPr>
          <a:xfrm>
            <a:off x="5651500" y="195263"/>
            <a:ext cx="3432175" cy="144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srgbClr val="96A612"/>
              </a:solidFill>
            </a:endParaRPr>
          </a:p>
        </p:txBody>
      </p:sp>
      <p:sp>
        <p:nvSpPr>
          <p:cNvPr id="7" name="Прямоугольник 6"/>
          <p:cNvSpPr/>
          <p:nvPr/>
        </p:nvSpPr>
        <p:spPr>
          <a:xfrm>
            <a:off x="0" y="6524625"/>
            <a:ext cx="9144000" cy="3333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srgbClr val="96A612"/>
              </a:solidFill>
            </a:endParaRPr>
          </a:p>
        </p:txBody>
      </p:sp>
      <p:pic>
        <p:nvPicPr>
          <p:cNvPr id="17" name="Picture 5" descr="C:\Users\User\Desktop\бренд\1.png"/>
          <p:cNvPicPr>
            <a:picLocks noChangeAspect="1" noChangeArrowheads="1"/>
          </p:cNvPicPr>
          <p:nvPr/>
        </p:nvPicPr>
        <p:blipFill>
          <a:blip r:embed="rId3" cstate="print">
            <a:duotone>
              <a:prstClr val="black"/>
              <a:srgbClr val="0033CC">
                <a:tint val="45000"/>
                <a:satMod val="400000"/>
              </a:srgbClr>
            </a:duotone>
            <a:lum bright="-10000" contrast="20000"/>
          </a:blip>
          <a:srcRect/>
          <a:stretch>
            <a:fillRect/>
          </a:stretch>
        </p:blipFill>
        <p:spPr bwMode="auto">
          <a:xfrm>
            <a:off x="8135960" y="290893"/>
            <a:ext cx="1021977" cy="878323"/>
          </a:xfrm>
          <a:prstGeom prst="rect">
            <a:avLst/>
          </a:prstGeom>
          <a:noFill/>
          <a:ln w="9525">
            <a:noFill/>
            <a:miter lim="800000"/>
            <a:headEnd/>
            <a:tailEnd/>
          </a:ln>
        </p:spPr>
      </p:pic>
      <p:sp>
        <p:nvSpPr>
          <p:cNvPr id="9" name="Rectangle 9"/>
          <p:cNvSpPr>
            <a:spLocks noGrp="1" noChangeArrowheads="1"/>
          </p:cNvSpPr>
          <p:nvPr>
            <p:ph type="ctrTitle"/>
          </p:nvPr>
        </p:nvSpPr>
        <p:spPr>
          <a:xfrm>
            <a:off x="135689" y="1998709"/>
            <a:ext cx="8353887" cy="739775"/>
          </a:xfrm>
          <a:noFill/>
          <a:ln>
            <a:noFill/>
          </a:ln>
        </p:spPr>
        <p:txBody>
          <a:bodyPr>
            <a:noAutofit/>
          </a:bodyPr>
          <a:lstStyle/>
          <a:p>
            <a:r>
              <a:rPr lang="ru-RU" sz="3600" b="1" dirty="0">
                <a:solidFill>
                  <a:srgbClr val="002060"/>
                </a:solidFill>
                <a:latin typeface="+mn-lt"/>
                <a:ea typeface="+mn-ea"/>
                <a:cs typeface="+mn-cs"/>
              </a:rPr>
              <a:t>Лекция </a:t>
            </a:r>
            <a:r>
              <a:rPr lang="ru-RU" sz="3600" b="1" dirty="0" smtClean="0">
                <a:solidFill>
                  <a:srgbClr val="002060"/>
                </a:solidFill>
                <a:latin typeface="+mn-lt"/>
                <a:ea typeface="+mn-ea"/>
                <a:cs typeface="+mn-cs"/>
              </a:rPr>
              <a:t>№3 «Эмитенты </a:t>
            </a:r>
            <a:r>
              <a:rPr lang="ru-RU" sz="3600" b="1" dirty="0">
                <a:solidFill>
                  <a:srgbClr val="002060"/>
                </a:solidFill>
                <a:latin typeface="+mn-lt"/>
                <a:ea typeface="+mn-ea"/>
                <a:cs typeface="+mn-cs"/>
              </a:rPr>
              <a:t>и инвесторы на финансовом </a:t>
            </a:r>
            <a:r>
              <a:rPr lang="ru-RU" sz="3600" b="1" dirty="0" smtClean="0">
                <a:solidFill>
                  <a:srgbClr val="002060"/>
                </a:solidFill>
                <a:latin typeface="+mn-lt"/>
                <a:ea typeface="+mn-ea"/>
                <a:cs typeface="+mn-cs"/>
              </a:rPr>
              <a:t>рынке»</a:t>
            </a:r>
            <a:r>
              <a:rPr lang="ru-RU" sz="3600" b="1" dirty="0">
                <a:solidFill>
                  <a:srgbClr val="002060"/>
                </a:solidFill>
                <a:latin typeface="+mn-lt"/>
                <a:ea typeface="+mn-ea"/>
                <a:cs typeface="+mn-cs"/>
              </a:rPr>
              <a:t/>
            </a:r>
            <a:br>
              <a:rPr lang="ru-RU" sz="3600" b="1" dirty="0">
                <a:solidFill>
                  <a:srgbClr val="002060"/>
                </a:solidFill>
                <a:latin typeface="+mn-lt"/>
                <a:ea typeface="+mn-ea"/>
                <a:cs typeface="+mn-cs"/>
              </a:rPr>
            </a:br>
            <a:r>
              <a:rPr lang="ru-RU" sz="3600" b="1" dirty="0">
                <a:solidFill>
                  <a:srgbClr val="002060"/>
                </a:solidFill>
                <a:latin typeface="+mn-lt"/>
                <a:ea typeface="+mn-ea"/>
                <a:cs typeface="+mn-cs"/>
              </a:rPr>
              <a:t/>
            </a:r>
            <a:br>
              <a:rPr lang="ru-RU" sz="3600" b="1" dirty="0">
                <a:solidFill>
                  <a:srgbClr val="002060"/>
                </a:solidFill>
                <a:latin typeface="+mn-lt"/>
                <a:ea typeface="+mn-ea"/>
                <a:cs typeface="+mn-cs"/>
              </a:rPr>
            </a:br>
            <a:endParaRPr lang="ru-RU" sz="3600" b="1" dirty="0">
              <a:solidFill>
                <a:srgbClr val="002060"/>
              </a:solidFill>
              <a:latin typeface="+mn-lt"/>
              <a:ea typeface="+mn-ea"/>
              <a:cs typeface="+mn-cs"/>
            </a:endParaRPr>
          </a:p>
        </p:txBody>
      </p:sp>
      <p:sp>
        <p:nvSpPr>
          <p:cNvPr id="10" name="Rectangle 10"/>
          <p:cNvSpPr>
            <a:spLocks noGrp="1" noChangeArrowheads="1"/>
          </p:cNvSpPr>
          <p:nvPr>
            <p:ph type="subTitle" idx="1"/>
          </p:nvPr>
        </p:nvSpPr>
        <p:spPr>
          <a:xfrm>
            <a:off x="518091" y="2499802"/>
            <a:ext cx="8128858" cy="2818547"/>
          </a:xfrm>
          <a:solidFill>
            <a:schemeClr val="accent3">
              <a:lumMod val="20000"/>
              <a:lumOff val="80000"/>
            </a:schemeClr>
          </a:solidFill>
        </p:spPr>
        <p:txBody>
          <a:bodyPr>
            <a:noAutofit/>
          </a:bodyPr>
          <a:lstStyle/>
          <a:p>
            <a:pPr algn="just">
              <a:lnSpc>
                <a:spcPct val="100000"/>
              </a:lnSpc>
              <a:spcBef>
                <a:spcPts val="1200"/>
              </a:spcBef>
              <a:defRPr/>
            </a:pPr>
            <a:r>
              <a:rPr lang="ru-RU" sz="3200" b="1" dirty="0">
                <a:solidFill>
                  <a:srgbClr val="002060"/>
                </a:solidFill>
              </a:rPr>
              <a:t>1.	Акционерные общества как основные эмитенты ценных бумаг. </a:t>
            </a:r>
            <a:br>
              <a:rPr lang="ru-RU" sz="3200" b="1" dirty="0">
                <a:solidFill>
                  <a:srgbClr val="002060"/>
                </a:solidFill>
              </a:rPr>
            </a:br>
            <a:r>
              <a:rPr lang="ru-RU" sz="3200" b="1" dirty="0">
                <a:solidFill>
                  <a:srgbClr val="002060"/>
                </a:solidFill>
              </a:rPr>
              <a:t>2.	Эмиссионная деятельность акционерного общества.</a:t>
            </a:r>
            <a:br>
              <a:rPr lang="ru-RU" sz="3200" b="1" dirty="0">
                <a:solidFill>
                  <a:srgbClr val="002060"/>
                </a:solidFill>
              </a:rPr>
            </a:br>
            <a:r>
              <a:rPr lang="ru-RU" sz="3200" b="1" dirty="0">
                <a:solidFill>
                  <a:srgbClr val="002060"/>
                </a:solidFill>
              </a:rPr>
              <a:t>3.	Классификация </a:t>
            </a:r>
            <a:r>
              <a:rPr lang="ru-RU" sz="3200" b="1" dirty="0" smtClean="0">
                <a:solidFill>
                  <a:srgbClr val="002060"/>
                </a:solidFill>
              </a:rPr>
              <a:t>инвесторов.</a:t>
            </a:r>
            <a:endParaRPr lang="ru-RU" sz="3200" b="1" dirty="0">
              <a:solidFill>
                <a:srgbClr val="002060"/>
              </a:solidFill>
            </a:endParaRPr>
          </a:p>
        </p:txBody>
      </p:sp>
    </p:spTree>
    <p:extLst>
      <p:ext uri="{BB962C8B-B14F-4D97-AF65-F5344CB8AC3E}">
        <p14:creationId xmlns:p14="http://schemas.microsoft.com/office/powerpoint/2010/main" val="48023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51720" y="764704"/>
            <a:ext cx="4572000" cy="646331"/>
          </a:xfrm>
          <a:prstGeom prst="rect">
            <a:avLst/>
          </a:prstGeom>
        </p:spPr>
        <p:txBody>
          <a:bodyPr>
            <a:spAutoFit/>
          </a:bodyPr>
          <a:lstStyle/>
          <a:p>
            <a:r>
              <a:rPr lang="en-US" dirty="0"/>
              <a:t/>
            </a:r>
            <a:br>
              <a:rPr lang="en-US" dirty="0"/>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668762272"/>
              </p:ext>
            </p:extLst>
          </p:nvPr>
        </p:nvGraphicFramePr>
        <p:xfrm>
          <a:off x="287524" y="764704"/>
          <a:ext cx="8568952" cy="5956824"/>
        </p:xfrm>
        <a:graphic>
          <a:graphicData uri="http://schemas.openxmlformats.org/drawingml/2006/table">
            <a:tbl>
              <a:tblPr firstRow="1" firstCol="1" bandRow="1"/>
              <a:tblGrid>
                <a:gridCol w="2088232">
                  <a:extLst>
                    <a:ext uri="{9D8B030D-6E8A-4147-A177-3AD203B41FA5}">
                      <a16:colId xmlns:a16="http://schemas.microsoft.com/office/drawing/2014/main" val="214133739"/>
                    </a:ext>
                  </a:extLst>
                </a:gridCol>
                <a:gridCol w="6480720">
                  <a:extLst>
                    <a:ext uri="{9D8B030D-6E8A-4147-A177-3AD203B41FA5}">
                      <a16:colId xmlns:a16="http://schemas.microsoft.com/office/drawing/2014/main" val="2193827607"/>
                    </a:ext>
                  </a:extLst>
                </a:gridCol>
              </a:tblGrid>
              <a:tr h="597666">
                <a:tc>
                  <a:txBody>
                    <a:bodyPr/>
                    <a:lstStyle/>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Премиальные </a:t>
                      </a:r>
                      <a:r>
                        <a:rPr lang="ru-RU" sz="1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акции</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Эти бумаги занимают ведущие позиции по повышению курса, они обладают очень большой разницей купли-продажи</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66141269"/>
                  </a:ext>
                </a:extLst>
              </a:tr>
              <a:tr h="1195334">
                <a:tc>
                  <a:txBody>
                    <a:bodyPr/>
                    <a:lstStyle/>
                    <a:p>
                      <a:pPr algn="just">
                        <a:lnSpc>
                          <a:spcPct val="100000"/>
                        </a:lnSpc>
                        <a:spcAft>
                          <a:spcPts val="0"/>
                        </a:spcAft>
                      </a:pPr>
                      <a:r>
                        <a:rPr lang="ru-RU"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Гвоздь программы</a:t>
                      </a:r>
                      <a:endParaRPr lang="ru-RU"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ru-RU"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Такие акции отличаются высокой ликвидностью. Операции с ними позволят получить высокую доходность даже при небольшом изменении стоимости. </a:t>
                      </a:r>
                      <a:endParaRPr lang="ru-RU"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 примеру, такую роль на отечественном фондовом рынке играл ваучер</a:t>
                      </a:r>
                      <a:endParaRPr lang="ru-RU"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0692016"/>
                  </a:ext>
                </a:extLst>
              </a:tr>
              <a:tr h="996111">
                <a:tc>
                  <a:txBody>
                    <a:bodyPr/>
                    <a:lstStyle/>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«Обаятельные» акции</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 доходности бумаги находятся практически на одном уровне с премиальными акциями. Как правило, они выпускаются молодыми предприятиями, курс таких акций быстро увеличивается</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95098516"/>
                  </a:ext>
                </a:extLst>
              </a:tr>
              <a:tr h="597666">
                <a:tc>
                  <a:txBody>
                    <a:bodyPr/>
                    <a:lstStyle/>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Спящие акции</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Они обладают высокой перспективностью, значительным потенциалом роста, однако они еще не успели завоевать рынок</a:t>
                      </a:r>
                      <a:endParaRPr lang="ru-RU"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8905974"/>
                  </a:ext>
                </a:extLst>
              </a:tr>
              <a:tr h="597666">
                <a:tc>
                  <a:txBody>
                    <a:bodyPr/>
                    <a:lstStyle/>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Цикличные акции</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Дивиденды этих бумаг имеют прямую зависимость от деловой активности эмитента</a:t>
                      </a:r>
                      <a:endParaRPr lang="ru-RU"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42412710"/>
                  </a:ext>
                </a:extLst>
              </a:tr>
              <a:tr h="750105">
                <a:tc>
                  <a:txBody>
                    <a:bodyPr/>
                    <a:lstStyle/>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Спекулятивные акции</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Эти бумаги появились относительно недавно на рынке, у них еще нет сформировавшейся истории и репутации. Дивиденды и изменение котировок по этим бумагам сложно спрогнозировать</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3041937"/>
                  </a:ext>
                </a:extLst>
              </a:tr>
              <a:tr h="186042">
                <a:tc>
                  <a:txBody>
                    <a:bodyPr/>
                    <a:lstStyle/>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Дутые </a:t>
                      </a:r>
                      <a:r>
                        <a:rPr lang="ru-RU" sz="1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акции</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Такие ценные бумаги являются переоцененными</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78641346"/>
                  </a:ext>
                </a:extLst>
              </a:tr>
              <a:tr h="597666">
                <a:tc>
                  <a:txBody>
                    <a:bodyPr/>
                    <a:lstStyle/>
                    <a:p>
                      <a:pPr algn="just">
                        <a:lnSpc>
                          <a:spcPct val="100000"/>
                        </a:lnSpc>
                        <a:spcAft>
                          <a:spcPts val="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Неактивные </a:t>
                      </a:r>
                      <a:r>
                        <a:rPr lang="ru-RU" sz="1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акции</a:t>
                      </a:r>
                      <a:endParaRPr lang="ru-R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 позиции инвесторов эти акции являются неликвидными и не представляют интереса</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67" marR="52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03977290"/>
                  </a:ext>
                </a:extLst>
              </a:tr>
            </a:tbl>
          </a:graphicData>
        </a:graphic>
      </p:graphicFrame>
      <p:sp>
        <p:nvSpPr>
          <p:cNvPr id="5" name="Прямоугольник 4"/>
          <p:cNvSpPr/>
          <p:nvPr/>
        </p:nvSpPr>
        <p:spPr>
          <a:xfrm>
            <a:off x="647564" y="151520"/>
            <a:ext cx="8208912" cy="461665"/>
          </a:xfrm>
          <a:prstGeom prst="rect">
            <a:avLst/>
          </a:prstGeom>
        </p:spPr>
        <p:txBody>
          <a:bodyPr wrap="square">
            <a:spAutoFit/>
          </a:bodyPr>
          <a:lstStyle/>
          <a:p>
            <a:r>
              <a:rPr lang="ru-RU" sz="2400" b="1" dirty="0">
                <a:solidFill>
                  <a:srgbClr val="002060"/>
                </a:solidFill>
                <a:latin typeface="Times New Roman" panose="02020603050405020304" pitchFamily="18" charset="0"/>
                <a:cs typeface="Times New Roman" panose="02020603050405020304" pitchFamily="18" charset="0"/>
              </a:rPr>
              <a:t>Таблица 1 - Классификация ценных </a:t>
            </a:r>
            <a:r>
              <a:rPr lang="ru-RU" sz="2400" b="1" dirty="0" smtClean="0">
                <a:solidFill>
                  <a:srgbClr val="002060"/>
                </a:solidFill>
                <a:latin typeface="Times New Roman" panose="02020603050405020304" pitchFamily="18" charset="0"/>
                <a:cs typeface="Times New Roman" panose="02020603050405020304" pitchFamily="18" charset="0"/>
              </a:rPr>
              <a:t>бумаг эмитентов</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80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1730" y="6219026"/>
            <a:ext cx="3140924" cy="923330"/>
          </a:xfrm>
          <a:prstGeom prst="rect">
            <a:avLst/>
          </a:prstGeom>
        </p:spPr>
        <p:txBody>
          <a:bodyPr wrap="none">
            <a:spAutoFit/>
          </a:bodyPr>
          <a:lstStyle/>
          <a:p>
            <a:r>
              <a:rPr lang="en-US" dirty="0">
                <a:hlinkClick r:id="rId3"/>
              </a:rPr>
              <a:t>https://</a:t>
            </a:r>
            <a:r>
              <a:rPr lang="en-US" dirty="0" smtClean="0">
                <a:hlinkClick r:id="rId3"/>
              </a:rPr>
              <a:t>youtu.be/z9MTQkpvfBE</a:t>
            </a:r>
            <a:endParaRPr lang="ru-RU" dirty="0" smtClean="0"/>
          </a:p>
          <a:p>
            <a:endParaRPr lang="ru-RU" dirty="0" smtClean="0"/>
          </a:p>
          <a:p>
            <a:endParaRPr lang="ru-RU" dirty="0"/>
          </a:p>
        </p:txBody>
      </p:sp>
      <p:sp>
        <p:nvSpPr>
          <p:cNvPr id="4" name="Прямоугольник 3"/>
          <p:cNvSpPr/>
          <p:nvPr/>
        </p:nvSpPr>
        <p:spPr>
          <a:xfrm>
            <a:off x="683568" y="284356"/>
            <a:ext cx="335643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ru-RU" sz="2400" dirty="0">
                <a:latin typeface="Times New Roman" panose="02020603050405020304" pitchFamily="18" charset="0"/>
                <a:cs typeface="Times New Roman" panose="02020603050405020304" pitchFamily="18" charset="0"/>
              </a:rPr>
              <a:t>Первичное размещение </a:t>
            </a:r>
          </a:p>
        </p:txBody>
      </p:sp>
      <p:sp>
        <p:nvSpPr>
          <p:cNvPr id="5" name="Прямоугольник 4"/>
          <p:cNvSpPr/>
          <p:nvPr/>
        </p:nvSpPr>
        <p:spPr>
          <a:xfrm>
            <a:off x="5220072" y="281078"/>
            <a:ext cx="3341171"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ru-RU" sz="2400" dirty="0">
                <a:latin typeface="Times New Roman" panose="02020603050405020304" pitchFamily="18" charset="0"/>
                <a:cs typeface="Times New Roman" panose="02020603050405020304" pitchFamily="18" charset="0"/>
              </a:rPr>
              <a:t>Вторичное </a:t>
            </a:r>
            <a:r>
              <a:rPr lang="ru-RU" sz="2400" dirty="0" smtClean="0">
                <a:latin typeface="Times New Roman" panose="02020603050405020304" pitchFamily="18" charset="0"/>
                <a:cs typeface="Times New Roman" panose="02020603050405020304" pitchFamily="18" charset="0"/>
              </a:rPr>
              <a:t>размещение </a:t>
            </a:r>
            <a:endParaRPr lang="ru-RU" sz="2400" dirty="0">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1457874" y="1034644"/>
            <a:ext cx="165618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002329" y="1034644"/>
            <a:ext cx="1656184" cy="507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61730" y="1752251"/>
            <a:ext cx="4248472" cy="17389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07000"/>
              </a:lnSpc>
              <a:spcAft>
                <a:spcPts val="0"/>
              </a:spcAft>
            </a:pP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IPO (</a:t>
            </a: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initial</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public</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offering</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публичное размещение акций нового или дополнительного выпуска неограниченному числу потенциальных инвесторов.</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4571932" y="1760394"/>
            <a:ext cx="4384318" cy="17226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07000"/>
              </a:lnSpc>
              <a:spcAft>
                <a:spcPts val="0"/>
              </a:spcAft>
            </a:pP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SPO (</a:t>
            </a: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secondary</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public</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offering</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публичное размещение акций, которые принадлежат уже существующим акционерам. Как правило, создателям компании.</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1927812" y="3823356"/>
            <a:ext cx="5378395"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ru-RU" sz="2400" dirty="0">
                <a:latin typeface="Times New Roman" panose="02020603050405020304" pitchFamily="18" charset="0"/>
                <a:cs typeface="Times New Roman" panose="02020603050405020304" pitchFamily="18" charset="0"/>
              </a:rPr>
              <a:t>Р</a:t>
            </a:r>
            <a:r>
              <a:rPr lang="ru-RU" sz="2400" dirty="0" smtClean="0">
                <a:latin typeface="Times New Roman" panose="02020603050405020304" pitchFamily="18" charset="0"/>
                <a:cs typeface="Times New Roman" panose="02020603050405020304" pitchFamily="18" charset="0"/>
              </a:rPr>
              <a:t>азмещение </a:t>
            </a:r>
            <a:r>
              <a:rPr lang="ru-RU" sz="2400" dirty="0">
                <a:latin typeface="Times New Roman" panose="02020603050405020304" pitchFamily="18" charset="0"/>
                <a:cs typeface="Times New Roman" panose="02020603050405020304" pitchFamily="18" charset="0"/>
              </a:rPr>
              <a:t>дополнительных выпусков</a:t>
            </a:r>
          </a:p>
        </p:txBody>
      </p:sp>
      <p:sp>
        <p:nvSpPr>
          <p:cNvPr id="14" name="Стрелка вниз 13"/>
          <p:cNvSpPr/>
          <p:nvPr/>
        </p:nvSpPr>
        <p:spPr>
          <a:xfrm>
            <a:off x="3582110" y="4451873"/>
            <a:ext cx="1656184" cy="507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16690" y="4957772"/>
            <a:ext cx="620063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Follow-on</a:t>
            </a:r>
            <a:r>
              <a:rPr lang="ru-RU" sz="2000" b="1" dirty="0">
                <a:solidFill>
                  <a:srgbClr val="002060"/>
                </a:solidFill>
                <a:latin typeface="Times New Roman" panose="02020603050405020304" pitchFamily="18" charset="0"/>
                <a:cs typeface="Times New Roman" panose="02020603050405020304" pitchFamily="18" charset="0"/>
              </a:rPr>
              <a:t> (доразмещение) </a:t>
            </a:r>
            <a:r>
              <a:rPr lang="ru-RU" sz="2000" dirty="0">
                <a:solidFill>
                  <a:srgbClr val="002060"/>
                </a:solidFill>
                <a:latin typeface="Times New Roman" panose="02020603050405020304" pitchFamily="18" charset="0"/>
                <a:cs typeface="Times New Roman" panose="02020603050405020304" pitchFamily="18" charset="0"/>
              </a:rPr>
              <a:t>– размещение акций в дополнение к тем, которые уже обращаются на фондовой бирже или внебиржевом рынке.</a:t>
            </a:r>
          </a:p>
        </p:txBody>
      </p:sp>
    </p:spTree>
    <p:extLst>
      <p:ext uri="{BB962C8B-B14F-4D97-AF65-F5344CB8AC3E}">
        <p14:creationId xmlns:p14="http://schemas.microsoft.com/office/powerpoint/2010/main" val="2893142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7" y="-297"/>
            <a:ext cx="9144793" cy="6858594"/>
          </a:xfrm>
          <a:prstGeom prst="rect">
            <a:avLst/>
          </a:prstGeom>
        </p:spPr>
      </p:pic>
      <p:sp>
        <p:nvSpPr>
          <p:cNvPr id="5" name="Прямоугольник 4"/>
          <p:cNvSpPr/>
          <p:nvPr/>
        </p:nvSpPr>
        <p:spPr>
          <a:xfrm>
            <a:off x="328769" y="452955"/>
            <a:ext cx="8496944" cy="237468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07000"/>
              </a:lnSpc>
              <a:spcAft>
                <a:spcPts val="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Андеррайтер</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это профессиональный участник фондового рынка, который по договору с эмитентом берет на себя определенные обязательства по выпуску и размещению его ценных бумаг за соответствующее вознаграждение.</a:t>
            </a:r>
            <a:endParaRPr lang="ru-RU"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23527" y="3425114"/>
            <a:ext cx="8496944" cy="28357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07000"/>
              </a:lnSpc>
              <a:spcAft>
                <a:spcPts val="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Андеррайтер обслуживает все этапы эмиссии</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ее обоснование, выбор параметров, подготовку необходимой документации, регистрацию в государственных органах, размещение среди инвесторов (в том числе путем привлечения себе в помощь </a:t>
            </a:r>
            <a:r>
              <a:rPr lang="ru-RU"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субандеррайтеров</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 т.д.</a:t>
            </a:r>
            <a:endParaRPr lang="ru-RU"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092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297"/>
            <a:ext cx="9144793" cy="6858594"/>
          </a:xfrm>
          <a:prstGeom prst="rect">
            <a:avLst/>
          </a:prstGeom>
        </p:spPr>
      </p:pic>
      <p:sp>
        <p:nvSpPr>
          <p:cNvPr id="4" name="Прямоугольник 3"/>
          <p:cNvSpPr/>
          <p:nvPr/>
        </p:nvSpPr>
        <p:spPr>
          <a:xfrm>
            <a:off x="467543" y="476672"/>
            <a:ext cx="8208912" cy="56247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07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Андеррайтер может взять на себя один из трех возможных видов обязательств по размещению эмиссии</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0"/>
              </a:spcAft>
            </a:pP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выкуп у эмитента всей эмиссии по фиксированной цене и ее размещение по рыночной цене. Весь риск возможного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недоразмещения</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эмиссии ложится на посредника - андеррайтера;</a:t>
            </a:r>
          </a:p>
          <a:p>
            <a:pPr indent="450215" algn="just">
              <a:lnSpc>
                <a:spcPct val="107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андеррайтер берет обязательство выкупить только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недоразмещенную</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часть (фиксированную или фактическую) эмиссии, т.е. его риск ограничен только этой частью;</a:t>
            </a:r>
          </a:p>
          <a:p>
            <a:pPr indent="450215" algn="just">
              <a:lnSpc>
                <a:spcPct val="107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андеррайтер выполняет все функции посредника, обязуется помогать в размещении эмиссии, но не несет ответственности за ее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недоразмещение</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Весь риск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недоразмещения</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ложится непосредственно на эмитента.</a:t>
            </a:r>
            <a:endParaRPr lang="ru-RU"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804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93" y="-16678"/>
            <a:ext cx="9144793" cy="6858594"/>
          </a:xfrm>
          <a:prstGeom prst="rect">
            <a:avLst/>
          </a:prstGeom>
        </p:spPr>
        <p:style>
          <a:lnRef idx="1">
            <a:schemeClr val="accent1"/>
          </a:lnRef>
          <a:fillRef idx="2">
            <a:schemeClr val="accent1"/>
          </a:fillRef>
          <a:effectRef idx="1">
            <a:schemeClr val="accent1"/>
          </a:effectRef>
          <a:fontRef idx="minor">
            <a:schemeClr val="dk1"/>
          </a:fontRef>
        </p:style>
      </p:pic>
      <p:sp>
        <p:nvSpPr>
          <p:cNvPr id="2" name="Прямоугольник 1"/>
          <p:cNvSpPr/>
          <p:nvPr/>
        </p:nvSpPr>
        <p:spPr>
          <a:xfrm>
            <a:off x="143306" y="127066"/>
            <a:ext cx="8856594" cy="4739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Способы размещения акций и других эмиссионных ценных бумаг</a:t>
            </a:r>
            <a:endParaRPr lang="ru-RU" sz="24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654625" y="799130"/>
            <a:ext cx="237626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Подписка</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47704" y="4861696"/>
            <a:ext cx="3556544" cy="18476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a:solidFill>
                  <a:srgbClr val="002060"/>
                </a:solidFill>
                <a:latin typeface="Times New Roman" panose="02020603050405020304" pitchFamily="18" charset="0"/>
                <a:cs typeface="Times New Roman" panose="02020603050405020304" pitchFamily="18" charset="0"/>
              </a:rPr>
              <a:t>Под открытой подпиской </a:t>
            </a:r>
            <a:r>
              <a:rPr lang="ru-RU" sz="1600" dirty="0">
                <a:solidFill>
                  <a:srgbClr val="002060"/>
                </a:solidFill>
                <a:latin typeface="Times New Roman" panose="02020603050405020304" pitchFamily="18" charset="0"/>
                <a:cs typeface="Times New Roman" panose="02020603050405020304" pitchFamily="18" charset="0"/>
              </a:rPr>
              <a:t>понимается свободное размещение ценных бумаг среди неограниченного круга лиц. По открытой подписке размещать свои акции могут только публичные акционерные общества.</a:t>
            </a:r>
          </a:p>
        </p:txBody>
      </p:sp>
      <p:sp>
        <p:nvSpPr>
          <p:cNvPr id="7" name="Прямоугольник 6"/>
          <p:cNvSpPr/>
          <p:nvPr/>
        </p:nvSpPr>
        <p:spPr>
          <a:xfrm>
            <a:off x="3239852" y="2060848"/>
            <a:ext cx="3564396" cy="26642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a:solidFill>
                  <a:srgbClr val="002060"/>
                </a:solidFill>
                <a:latin typeface="Times New Roman" panose="02020603050405020304" pitchFamily="18" charset="0"/>
                <a:cs typeface="Times New Roman" panose="02020603050405020304" pitchFamily="18" charset="0"/>
              </a:rPr>
              <a:t>Закрытая подписка </a:t>
            </a:r>
            <a:r>
              <a:rPr lang="ru-RU" sz="1600" dirty="0">
                <a:solidFill>
                  <a:srgbClr val="002060"/>
                </a:solidFill>
                <a:latin typeface="Times New Roman" panose="02020603050405020304" pitchFamily="18" charset="0"/>
                <a:cs typeface="Times New Roman" panose="02020603050405020304" pitchFamily="18" charset="0"/>
              </a:rPr>
              <a:t>- это продажа ценных бумаг заранее определенному ограниченному кругу лиц. По закрытой подписке размещать свои акции могут все акционерные общества. Под определенным кругом лиц понимаются любые лица (не обязательно акционеры АО), указанные в решение о дополнительном выпуске ценных бумаг</a:t>
            </a:r>
          </a:p>
        </p:txBody>
      </p:sp>
      <p:sp>
        <p:nvSpPr>
          <p:cNvPr id="8" name="Скругленный прямоугольник 7"/>
          <p:cNvSpPr/>
          <p:nvPr/>
        </p:nvSpPr>
        <p:spPr>
          <a:xfrm>
            <a:off x="638784" y="781933"/>
            <a:ext cx="237626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Конвертация</a:t>
            </a:r>
            <a:endParaRPr lang="ru-RU"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587835" y="757258"/>
            <a:ext cx="2376264" cy="8339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Распределение дополнительных акций среди акционеров</a:t>
            </a:r>
            <a:endParaRPr lang="ru-RU"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43025" y="2060848"/>
            <a:ext cx="2772023" cy="45829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solidFill>
                  <a:srgbClr val="002060"/>
                </a:solidFill>
                <a:latin typeface="Times New Roman" panose="02020603050405020304" pitchFamily="18" charset="0"/>
                <a:cs typeface="Times New Roman" panose="02020603050405020304" pitchFamily="18" charset="0"/>
              </a:rPr>
              <a:t>Это приобретение </a:t>
            </a:r>
            <a:r>
              <a:rPr lang="ru-RU" sz="1600" dirty="0">
                <a:solidFill>
                  <a:srgbClr val="002060"/>
                </a:solidFill>
                <a:latin typeface="Times New Roman" panose="02020603050405020304" pitchFamily="18" charset="0"/>
                <a:cs typeface="Times New Roman" panose="02020603050405020304" pitchFamily="18" charset="0"/>
              </a:rPr>
              <a:t>прав собственности на размещаемые ценные бумаги за счет отчуждения прав собственности на ранее размещенные ценные бумаги. Конвертация осуществляется с целью: изменения номинальной стоимости ранее размещённых ценных бумаг; с целью изменения объема прав, предоставляемых ранее размещёнными ценными бумагами; с целью консолидации или дробления ранее размещённых ценных бумаг.</a:t>
            </a:r>
          </a:p>
        </p:txBody>
      </p:sp>
      <p:sp>
        <p:nvSpPr>
          <p:cNvPr id="11" name="Прямоугольник 10"/>
          <p:cNvSpPr/>
          <p:nvPr/>
        </p:nvSpPr>
        <p:spPr>
          <a:xfrm>
            <a:off x="7020272" y="2060848"/>
            <a:ext cx="1943827"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srgbClr val="002060"/>
                </a:solidFill>
                <a:latin typeface="Times New Roman" panose="02020603050405020304" pitchFamily="18" charset="0"/>
                <a:cs typeface="Times New Roman" panose="02020603050405020304" pitchFamily="18" charset="0"/>
              </a:rPr>
              <a:t>В случае увеличения уставного капитала общества за счет его имущества</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12" name="Стрелка вниз 11"/>
          <p:cNvSpPr/>
          <p:nvPr/>
        </p:nvSpPr>
        <p:spPr>
          <a:xfrm>
            <a:off x="1259632" y="1591218"/>
            <a:ext cx="1080120" cy="325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4302697" y="1598682"/>
            <a:ext cx="1080120" cy="325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345762" y="1608238"/>
            <a:ext cx="1080120" cy="325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25466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297"/>
            <a:ext cx="9144793" cy="6858594"/>
          </a:xfrm>
          <a:prstGeom prst="rect">
            <a:avLst/>
          </a:prstGeom>
        </p:spPr>
      </p:pic>
      <p:sp>
        <p:nvSpPr>
          <p:cNvPr id="4" name="Прямоугольник 3"/>
          <p:cNvSpPr/>
          <p:nvPr/>
        </p:nvSpPr>
        <p:spPr>
          <a:xfrm>
            <a:off x="251519" y="1011800"/>
            <a:ext cx="8640960" cy="48344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lnSpc>
                <a:spcPct val="107000"/>
              </a:lnSpc>
              <a:spcAft>
                <a:spcPts val="0"/>
              </a:spcAft>
            </a:pP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Основные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нормативные акты, регулирующие процедуру эмиссии в Российской Федерации</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0"/>
              </a:spcAft>
            </a:pP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690880" algn="l"/>
              </a:tabLs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Федеральный закон «Об акционерных обществах» (1995) с последующими изменениями и дополнениями</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690880" algn="l"/>
              </a:tabLs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Федеральный закон «О рынке ценных бумаг» (1996) с последующими изменениями и дополнениями</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690880" algn="l"/>
              </a:tabLs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Федеральный закон «О защите прав и законных интересов инвесторов на рынке ценных бумаг» (1999)</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690880" algn="l"/>
              </a:tabLst>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Стандарты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эмиссии акций при учреждении акционерных обществ, дополнительных акций, облигаций и их проспектов эмиссий </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618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297"/>
            <a:ext cx="9144793" cy="6858594"/>
          </a:xfrm>
          <a:prstGeom prst="rect">
            <a:avLst/>
          </a:prstGeom>
        </p:spPr>
      </p:pic>
      <p:sp>
        <p:nvSpPr>
          <p:cNvPr id="4" name="Прямоугольник 3"/>
          <p:cNvSpPr/>
          <p:nvPr/>
        </p:nvSpPr>
        <p:spPr>
          <a:xfrm>
            <a:off x="251520" y="548680"/>
            <a:ext cx="8640960" cy="5593519"/>
          </a:xfrm>
          <a:prstGeom prst="rect">
            <a:avLst/>
          </a:prstGeom>
        </p:spPr>
        <p:txBody>
          <a:bodyPr wrap="square">
            <a:spAutoFit/>
          </a:bodyPr>
          <a:lstStyle/>
          <a:p>
            <a:pPr indent="450215" algn="just">
              <a:lnSpc>
                <a:spcPct val="107000"/>
              </a:lnSpc>
              <a:spcAft>
                <a:spcPts val="0"/>
              </a:spcAft>
              <a:tabLst>
                <a:tab pos="690880" algn="l"/>
              </a:tabLs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Процедура эмиссии включает следующие обязательные этапы</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0"/>
              </a:spcAft>
              <a:tabLst>
                <a:tab pos="690880" algn="l"/>
              </a:tabLst>
            </a:pPr>
            <a:endPar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90880" algn="l"/>
              </a:tabLst>
            </a:pP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принятие решения о выпуске ценной бумаги;</a:t>
            </a:r>
          </a:p>
          <a:p>
            <a:pPr indent="450215" algn="just">
              <a:lnSpc>
                <a:spcPct val="107000"/>
              </a:lnSpc>
              <a:spcAft>
                <a:spcPts val="0"/>
              </a:spcAft>
              <a:tabLst>
                <a:tab pos="690880" algn="l"/>
              </a:tabLst>
            </a:pP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государственная регистрация выпуска;</a:t>
            </a:r>
          </a:p>
          <a:p>
            <a:pPr indent="450215" algn="just">
              <a:lnSpc>
                <a:spcPct val="107000"/>
              </a:lnSpc>
              <a:spcAft>
                <a:spcPts val="0"/>
              </a:spcAft>
              <a:tabLst>
                <a:tab pos="690880" algn="l"/>
              </a:tabLst>
            </a:pP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изготовление сертификатов ценной бумаги, если она выпускается в документарной форме;</a:t>
            </a:r>
          </a:p>
          <a:p>
            <a:pPr indent="450215" algn="just">
              <a:lnSpc>
                <a:spcPct val="107000"/>
              </a:lnSpc>
              <a:spcAft>
                <a:spcPts val="0"/>
              </a:spcAft>
              <a:tabLst>
                <a:tab pos="690880" algn="l"/>
              </a:tabLst>
            </a:pP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размещение ценной бумаги;</a:t>
            </a:r>
          </a:p>
          <a:p>
            <a:pPr indent="450215" algn="just">
              <a:lnSpc>
                <a:spcPct val="107000"/>
              </a:lnSpc>
              <a:spcAft>
                <a:spcPts val="0"/>
              </a:spcAft>
              <a:tabLst>
                <a:tab pos="690880" algn="l"/>
              </a:tabLst>
            </a:pP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регистрация отчета об итогах выпуска ценной бумаги;</a:t>
            </a:r>
          </a:p>
          <a:p>
            <a:pPr indent="450215" algn="just">
              <a:lnSpc>
                <a:spcPct val="107000"/>
              </a:lnSpc>
              <a:spcAft>
                <a:spcPts val="0"/>
              </a:spcAft>
              <a:tabLst>
                <a:tab pos="690880" algn="l"/>
              </a:tabLst>
            </a:pP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внесение необходимых изменений в устав акционерного общества (в случае эмиссии акций).</a:t>
            </a:r>
            <a:endPar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07950" y="195263"/>
            <a:ext cx="3430588" cy="144462"/>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
        <p:nvSpPr>
          <p:cNvPr id="6" name="Прямоугольник 5"/>
          <p:cNvSpPr/>
          <p:nvPr/>
        </p:nvSpPr>
        <p:spPr>
          <a:xfrm>
            <a:off x="5651500" y="195263"/>
            <a:ext cx="3432175" cy="144462"/>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
        <p:nvSpPr>
          <p:cNvPr id="7" name="Прямоугольник 6"/>
          <p:cNvSpPr/>
          <p:nvPr/>
        </p:nvSpPr>
        <p:spPr>
          <a:xfrm>
            <a:off x="0" y="6524625"/>
            <a:ext cx="9144000" cy="333375"/>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Tree>
    <p:extLst>
      <p:ext uri="{BB962C8B-B14F-4D97-AF65-F5344CB8AC3E}">
        <p14:creationId xmlns:p14="http://schemas.microsoft.com/office/powerpoint/2010/main" val="1927502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93" y="-594"/>
            <a:ext cx="9144793" cy="6858594"/>
          </a:xfrm>
          <a:prstGeom prst="rect">
            <a:avLst/>
          </a:prstGeom>
        </p:spPr>
      </p:pic>
      <p:sp>
        <p:nvSpPr>
          <p:cNvPr id="4" name="Прямоугольник 3"/>
          <p:cNvSpPr/>
          <p:nvPr/>
        </p:nvSpPr>
        <p:spPr>
          <a:xfrm>
            <a:off x="143310" y="599691"/>
            <a:ext cx="8856586" cy="56580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07000"/>
              </a:lnSpc>
              <a:spcAft>
                <a:spcPts val="0"/>
              </a:spcAft>
              <a:tabLst>
                <a:tab pos="690880" algn="l"/>
              </a:tabLst>
            </a:pPr>
            <a:r>
              <a:rPr lang="ru-RU" sz="2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Решение о выпуске оформляется </a:t>
            </a:r>
            <a:r>
              <a:rPr lang="ru-RU"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специальным документом, в котором должна найти отражение следующая информация:</a:t>
            </a:r>
          </a:p>
          <a:p>
            <a:pPr indent="450215" algn="just">
              <a:lnSpc>
                <a:spcPct val="107000"/>
              </a:lnSpc>
              <a:spcAft>
                <a:spcPts val="0"/>
              </a:spcAft>
              <a:tabLst>
                <a:tab pos="690880" algn="l"/>
              </a:tabLst>
            </a:pP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вид эмитируемой ценной бумаги (категория и тип акций, серия и </a:t>
            </a:r>
            <a:r>
              <a:rPr lang="ru-R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подсерии</a:t>
            </a: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(транши) для облигаций);</a:t>
            </a:r>
          </a:p>
          <a:p>
            <a:pPr indent="450215" algn="just">
              <a:lnSpc>
                <a:spcPct val="107000"/>
              </a:lnSpc>
              <a:spcAft>
                <a:spcPts val="0"/>
              </a:spcAft>
              <a:tabLst>
                <a:tab pos="690880" algn="l"/>
              </a:tabLst>
            </a:pP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форма выпуска ценной бумаги (документарная и бездокументарная);</a:t>
            </a:r>
          </a:p>
          <a:p>
            <a:pPr indent="450215">
              <a:lnSpc>
                <a:spcPct val="107000"/>
              </a:lnSpc>
              <a:spcAft>
                <a:spcPts val="0"/>
              </a:spcAft>
              <a:tabLst>
                <a:tab pos="690880" algn="l"/>
              </a:tabLst>
            </a:pP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форма хранения (индивидуальное и </a:t>
            </a:r>
            <a:r>
              <a:rPr lang="ru-RU"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централизованное</a:t>
            </a: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indent="450215">
              <a:lnSpc>
                <a:spcPct val="107000"/>
              </a:lnSpc>
              <a:spcAft>
                <a:spcPts val="0"/>
              </a:spcAft>
              <a:tabLst>
                <a:tab pos="690880" algn="l"/>
              </a:tabLst>
            </a:pP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номинальная стоимость акции или облигации;</a:t>
            </a:r>
          </a:p>
          <a:p>
            <a:pPr indent="450215">
              <a:lnSpc>
                <a:spcPct val="107000"/>
              </a:lnSpc>
              <a:spcAft>
                <a:spcPts val="0"/>
              </a:spcAft>
              <a:tabLst>
                <a:tab pos="690880" algn="l"/>
              </a:tabLst>
            </a:pP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права владельца вновь выпускаемой ценной бумаги;</a:t>
            </a:r>
          </a:p>
          <a:p>
            <a:pPr indent="450215">
              <a:lnSpc>
                <a:spcPct val="107000"/>
              </a:lnSpc>
              <a:spcAft>
                <a:spcPts val="0"/>
              </a:spcAft>
              <a:tabLst>
                <a:tab pos="690880" algn="l"/>
              </a:tabLst>
            </a:pP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количество выпускаемых ценных бумаг;</a:t>
            </a:r>
          </a:p>
          <a:p>
            <a:pPr indent="450215" algn="just">
              <a:lnSpc>
                <a:spcPct val="107000"/>
              </a:lnSpc>
              <a:spcAft>
                <a:spcPts val="0"/>
              </a:spcAft>
              <a:tabLst>
                <a:tab pos="690880" algn="l"/>
              </a:tabLst>
            </a:pPr>
            <a:r>
              <a:rPr lang="ru-R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порядок размещения (способ размещения и его сроки, цена или порядок ее установления, порядок оплаты и др.).</a:t>
            </a:r>
            <a:endParaRPr lang="ru-RU"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89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sp>
        <p:nvSpPr>
          <p:cNvPr id="3" name="Прямоугольник 2"/>
          <p:cNvSpPr/>
          <p:nvPr/>
        </p:nvSpPr>
        <p:spPr>
          <a:xfrm>
            <a:off x="53751" y="332656"/>
            <a:ext cx="9036496" cy="19364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07000"/>
              </a:lnSpc>
              <a:spcAft>
                <a:spcPts val="0"/>
              </a:spcAft>
            </a:pP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Проспект </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ценной бумаги </a:t>
            </a:r>
            <a:r>
              <a:rPr lang="ru-RU"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это документ установленной законом формы, который содержит сведения об эмитенте, о его финансовом состоянии и о предстоящем выпуске ценной </a:t>
            </a:r>
            <a:r>
              <a:rPr lang="ru-RU"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бумаги. </a:t>
            </a:r>
            <a:endParaRPr lang="ru-RU"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51519" y="3068960"/>
            <a:ext cx="8640960" cy="24633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07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Проспект эмиссии включает пять разделов:</a:t>
            </a:r>
            <a:endPar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данные об эмитенте;</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 -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данные о финансовом положении эмитента;</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сведения о предыдущих выпусках ценных бумаг;</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 -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сведения о размещаемых ценных бумагах;</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 </a:t>
            </a: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дополнительная информация.</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884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297"/>
            <a:ext cx="9144793" cy="6858594"/>
          </a:xfrm>
          <a:prstGeom prst="rect">
            <a:avLst/>
          </a:prstGeom>
        </p:spPr>
      </p:pic>
      <p:sp>
        <p:nvSpPr>
          <p:cNvPr id="5" name="Прямоугольник 4"/>
          <p:cNvSpPr/>
          <p:nvPr/>
        </p:nvSpPr>
        <p:spPr>
          <a:xfrm>
            <a:off x="431539" y="1052736"/>
            <a:ext cx="828092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530225" algn="just"/>
            <a:r>
              <a:rPr lang="ru-RU" sz="2800" b="1" dirty="0">
                <a:solidFill>
                  <a:srgbClr val="002060"/>
                </a:solidFill>
                <a:latin typeface="Times New Roman" panose="02020603050405020304" pitchFamily="18" charset="0"/>
                <a:cs typeface="Times New Roman" panose="02020603050405020304" pitchFamily="18" charset="0"/>
              </a:rPr>
              <a:t>Процедура государственной регистрации включает утверждение</a:t>
            </a:r>
            <a:r>
              <a:rPr lang="ru-RU" sz="2800" b="1" dirty="0" smtClean="0">
                <a:solidFill>
                  <a:srgbClr val="002060"/>
                </a:solidFill>
                <a:latin typeface="Times New Roman" panose="02020603050405020304" pitchFamily="18" charset="0"/>
                <a:cs typeface="Times New Roman" panose="02020603050405020304" pitchFamily="18" charset="0"/>
              </a:rPr>
              <a:t>:</a:t>
            </a:r>
          </a:p>
          <a:p>
            <a:pPr indent="530225" algn="just"/>
            <a:endParaRPr lang="ru-RU" sz="2800" b="1" dirty="0">
              <a:solidFill>
                <a:srgbClr val="002060"/>
              </a:solidFill>
              <a:latin typeface="Times New Roman" panose="02020603050405020304" pitchFamily="18" charset="0"/>
              <a:cs typeface="Times New Roman" panose="02020603050405020304" pitchFamily="18" charset="0"/>
            </a:endParaRPr>
          </a:p>
          <a:p>
            <a:pPr indent="530225" algn="just"/>
            <a:r>
              <a:rPr lang="ru-RU" sz="2800" dirty="0">
                <a:solidFill>
                  <a:srgbClr val="002060"/>
                </a:solidFill>
                <a:latin typeface="Times New Roman" panose="02020603050405020304" pitchFamily="18" charset="0"/>
                <a:cs typeface="Times New Roman" panose="02020603050405020304" pitchFamily="18" charset="0"/>
              </a:rPr>
              <a:t> • решения о выпуске ценной бумаги;</a:t>
            </a:r>
          </a:p>
          <a:p>
            <a:pPr indent="530225" algn="just"/>
            <a:r>
              <a:rPr lang="ru-RU" sz="2800" dirty="0">
                <a:solidFill>
                  <a:srgbClr val="002060"/>
                </a:solidFill>
                <a:latin typeface="Times New Roman" panose="02020603050405020304" pitchFamily="18" charset="0"/>
                <a:cs typeface="Times New Roman" panose="02020603050405020304" pitchFamily="18" charset="0"/>
              </a:rPr>
              <a:t> • проспекта ценных бумаг в том случае, если выпуск ценных бумаг требует его составления;</a:t>
            </a:r>
          </a:p>
          <a:p>
            <a:pPr indent="530225" algn="just"/>
            <a:r>
              <a:rPr lang="ru-RU" sz="2800" dirty="0">
                <a:solidFill>
                  <a:srgbClr val="002060"/>
                </a:solidFill>
                <a:latin typeface="Times New Roman" panose="02020603050405020304" pitchFamily="18" charset="0"/>
                <a:cs typeface="Times New Roman" panose="02020603050405020304" pitchFamily="18" charset="0"/>
              </a:rPr>
              <a:t> • бланков ценных бумаг (если выпуск осуществляется в документарной форме).</a:t>
            </a:r>
          </a:p>
        </p:txBody>
      </p:sp>
      <p:sp>
        <p:nvSpPr>
          <p:cNvPr id="6" name="Прямоугольник 5"/>
          <p:cNvSpPr/>
          <p:nvPr/>
        </p:nvSpPr>
        <p:spPr>
          <a:xfrm>
            <a:off x="107950" y="195263"/>
            <a:ext cx="3430588" cy="144462"/>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
        <p:nvSpPr>
          <p:cNvPr id="7" name="Прямоугольник 6"/>
          <p:cNvSpPr/>
          <p:nvPr/>
        </p:nvSpPr>
        <p:spPr>
          <a:xfrm>
            <a:off x="5651500" y="195263"/>
            <a:ext cx="3432175" cy="144462"/>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
        <p:nvSpPr>
          <p:cNvPr id="8" name="Прямоугольник 7"/>
          <p:cNvSpPr/>
          <p:nvPr/>
        </p:nvSpPr>
        <p:spPr>
          <a:xfrm>
            <a:off x="0" y="6524625"/>
            <a:ext cx="9144000" cy="333375"/>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Tree>
    <p:extLst>
      <p:ext uri="{BB962C8B-B14F-4D97-AF65-F5344CB8AC3E}">
        <p14:creationId xmlns:p14="http://schemas.microsoft.com/office/powerpoint/2010/main" val="1987030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80527" y="-99393"/>
            <a:ext cx="9353142" cy="7042583"/>
          </a:xfrm>
          <a:prstGeom prst="rect">
            <a:avLst/>
          </a:prstGeom>
        </p:spPr>
      </p:pic>
      <p:sp>
        <p:nvSpPr>
          <p:cNvPr id="2" name="Прямоугольник 1"/>
          <p:cNvSpPr/>
          <p:nvPr/>
        </p:nvSpPr>
        <p:spPr>
          <a:xfrm>
            <a:off x="4451611" y="404664"/>
            <a:ext cx="3923928" cy="24633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49263" algn="just">
              <a:lnSpc>
                <a:spcPct val="107000"/>
              </a:lnSpc>
              <a:spcAft>
                <a:spcPts val="0"/>
              </a:spcAft>
              <a:tabLst>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Эмиссия</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это установленная законом совокупность процедур, обеспечивающих размещение ценных бумаг между инвесторами</a:t>
            </a:r>
            <a:r>
              <a:rPr lang="ru-RU"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2" descr="Эмиссия ценных бума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11" y="404664"/>
            <a:ext cx="3696345" cy="244527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9263" y="3645024"/>
            <a:ext cx="8664697" cy="24633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263" algn="just">
              <a:lnSpc>
                <a:spcPct val="107000"/>
              </a:lnSpc>
              <a:spcAft>
                <a:spcPts val="0"/>
              </a:spcAft>
              <a:tabLst>
                <a:tab pos="450215"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Цель эмиссии </a:t>
            </a:r>
            <a:r>
              <a:rPr lang="ru-RU"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привлечение эмитентом дополнительных финансовых средств на заемных условиях (в случае выпуска облигаций) или путем увеличения уставного капитала (в случае выпуска акций), но делается это по правилам и под контролем со стороны государства в лице его органов, регулирующих рынок ценных бумаг.</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2725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297"/>
            <a:ext cx="9144793" cy="6858594"/>
          </a:xfrm>
          <a:prstGeom prst="rect">
            <a:avLst/>
          </a:prstGeom>
        </p:spPr>
      </p:pic>
      <p:sp>
        <p:nvSpPr>
          <p:cNvPr id="4" name="Прямоугольник 3"/>
          <p:cNvSpPr/>
          <p:nvPr/>
        </p:nvSpPr>
        <p:spPr>
          <a:xfrm>
            <a:off x="179512" y="628072"/>
            <a:ext cx="8568952" cy="56018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07000"/>
              </a:lnSpc>
              <a:spcAft>
                <a:spcPts val="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Регистрирующий орган проводит регистрацию </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или принимает  мотивированное решение об отказе в государственной регистрации </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 позднее 30 дней с даты представления эмитентом документов для регистрации</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Основанием для отказа в регистрации </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могут быть нарушение эмитентом требований законодательства о выпуске и обращении ценных бумаг, </a:t>
            </a:r>
            <a:r>
              <a:rPr lang="ru-RU"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непредоставление</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необходимых для регистрации документов, предоставление ложной информации о себе, неуплата необходимых налогов, связанных с процедурой эмиссии.</a:t>
            </a:r>
            <a:endParaRPr lang="ru-RU"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361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297"/>
            <a:ext cx="9144793" cy="6858594"/>
          </a:xfrm>
          <a:prstGeom prst="rect">
            <a:avLst/>
          </a:prstGeom>
        </p:spPr>
      </p:pic>
      <p:sp>
        <p:nvSpPr>
          <p:cNvPr id="6" name="Прямоугольник 5"/>
          <p:cNvSpPr/>
          <p:nvPr/>
        </p:nvSpPr>
        <p:spPr>
          <a:xfrm>
            <a:off x="251519" y="764704"/>
            <a:ext cx="8640960" cy="56018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07000"/>
              </a:lnSpc>
              <a:spcAft>
                <a:spcPts val="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Размещение ценных бумаг </a:t>
            </a:r>
            <a:r>
              <a:rPr lang="ru-RU"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это отчуждение ценных бумаг на основании заключения гражданско-правовых сделок между эмитентом и первым приобретателем ценных бумаг. </a:t>
            </a:r>
            <a:endParaRPr lang="ru-RU"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Размещение </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эмиссионных ценных бумаг может начинаться только после прохождения ими государственной регистрации в установленном законом порядке, но не ранее чем через две недели после раскрытия информации о государственной регистрации выпуска и обеспечения всем потенциальным приобретателям возможности доступа к информации об эмиссии, включая ее проспект.</a:t>
            </a:r>
            <a:endParaRPr lang="ru-RU"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292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98190" y="260648"/>
            <a:ext cx="8568952"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400" dirty="0">
                <a:solidFill>
                  <a:srgbClr val="002060"/>
                </a:solidFill>
                <a:latin typeface="Times New Roman" panose="02020603050405020304" pitchFamily="18" charset="0"/>
                <a:cs typeface="Times New Roman" panose="02020603050405020304" pitchFamily="18" charset="0"/>
              </a:rPr>
              <a:t>Эмитент должен представить </a:t>
            </a:r>
            <a:r>
              <a:rPr lang="ru-RU" sz="2400" b="1" dirty="0">
                <a:solidFill>
                  <a:srgbClr val="002060"/>
                </a:solidFill>
                <a:latin typeface="Times New Roman" panose="02020603050405020304" pitchFamily="18" charset="0"/>
                <a:cs typeface="Times New Roman" panose="02020603050405020304" pitchFamily="18" charset="0"/>
              </a:rPr>
              <a:t>отчет об итогах выпуска в регистрирующий эмиссию орган </a:t>
            </a:r>
            <a:r>
              <a:rPr lang="ru-RU" sz="2400" dirty="0">
                <a:solidFill>
                  <a:srgbClr val="002060"/>
                </a:solidFill>
                <a:latin typeface="Times New Roman" panose="02020603050405020304" pitchFamily="18" charset="0"/>
                <a:cs typeface="Times New Roman" panose="02020603050405020304" pitchFamily="18" charset="0"/>
              </a:rPr>
              <a:t>не позднее 30 дней после завершения размещения. В случае распределения акций при учреждении акционерного общества регистрация отчета об итогах выпуска акций по времени совпадает с государственной регистрацией выпуска этих акций.</a:t>
            </a:r>
          </a:p>
        </p:txBody>
      </p:sp>
      <p:sp>
        <p:nvSpPr>
          <p:cNvPr id="4" name="Прямоугольник 3"/>
          <p:cNvSpPr/>
          <p:nvPr/>
        </p:nvSpPr>
        <p:spPr>
          <a:xfrm>
            <a:off x="382867" y="3140968"/>
            <a:ext cx="8399598" cy="28319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07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Отчет об итогах выпуска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должен быть представлен общему собранию акционеров или другому органу управления коммерческой организации, на котором он должен быть утвержден.</a:t>
            </a:r>
          </a:p>
          <a:p>
            <a:pPr indent="449580" algn="just">
              <a:lnSpc>
                <a:spcPct val="107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Информация о завершении эмиссии обычно публикуется или доводится другим способом до участников фондового рынка.</a:t>
            </a:r>
            <a:endParaRPr lang="ru-RU"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959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72058" y="2558669"/>
            <a:ext cx="835292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spcAft>
                <a:spcPts val="0"/>
              </a:spcAft>
              <a:tabLst>
                <a:tab pos="450215" algn="l"/>
              </a:tabLs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Инвестор</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это лицо, вкладывающее собственный капитал для достижения инвестиционных целей. Инвестор является главным участником инвестиционного процесса и источником инвестиционных ресурсов.</a:t>
            </a:r>
            <a:endParaRPr lang="ru-RU"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398964" y="178360"/>
            <a:ext cx="3308940" cy="2201949"/>
          </a:xfrm>
          <a:prstGeom prst="rect">
            <a:avLst/>
          </a:prstGeom>
        </p:spPr>
      </p:pic>
      <p:pic>
        <p:nvPicPr>
          <p:cNvPr id="4" name="Рисунок 3"/>
          <p:cNvPicPr>
            <a:picLocks noChangeAspect="1"/>
          </p:cNvPicPr>
          <p:nvPr/>
        </p:nvPicPr>
        <p:blipFill>
          <a:blip r:embed="rId4"/>
          <a:stretch>
            <a:fillRect/>
          </a:stretch>
        </p:blipFill>
        <p:spPr>
          <a:xfrm>
            <a:off x="5580112" y="4943805"/>
            <a:ext cx="2736304" cy="1809750"/>
          </a:xfrm>
          <a:prstGeom prst="rect">
            <a:avLst/>
          </a:prstGeom>
        </p:spPr>
      </p:pic>
    </p:spTree>
    <p:extLst>
      <p:ext uri="{BB962C8B-B14F-4D97-AF65-F5344CB8AC3E}">
        <p14:creationId xmlns:p14="http://schemas.microsoft.com/office/powerpoint/2010/main" val="663031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Объект 2"/>
          <p:cNvSpPr txBox="1">
            <a:spLocks/>
          </p:cNvSpPr>
          <p:nvPr/>
        </p:nvSpPr>
        <p:spPr>
          <a:xfrm>
            <a:off x="395536" y="188640"/>
            <a:ext cx="8352928" cy="57606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B31166"/>
              </a:buClr>
              <a:buSzPct val="80000"/>
              <a:buNone/>
              <a:tabLst/>
              <a:defRPr/>
            </a:pPr>
            <a: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Классификация инвесторов</a:t>
            </a:r>
            <a:b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br>
            <a:endParaRPr kumimoji="0" lang="ru-RU"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86000" y="1268760"/>
            <a:ext cx="4572000" cy="46807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lnSpc>
                <a:spcPct val="107000"/>
              </a:lnSpc>
              <a:spcAft>
                <a:spcPts val="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По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профессиональному </a:t>
            </a:r>
            <a:r>
              <a:rPr lang="ru-RU" sz="2400" b="1" dirty="0">
                <a:latin typeface="Times New Roman" panose="02020603050405020304" pitchFamily="18" charset="0"/>
                <a:ea typeface="Calibri" panose="020F0502020204030204" pitchFamily="34" charset="0"/>
                <a:cs typeface="Times New Roman" panose="02020603050405020304" pitchFamily="18" charset="0"/>
              </a:rPr>
              <a:t>уровню</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64728" y="3058751"/>
            <a:ext cx="4572000" cy="304134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a:lnSpc>
                <a:spcPct val="107000"/>
              </a:lnSpc>
              <a:spcAft>
                <a:spcPts val="0"/>
              </a:spcAft>
            </a:pPr>
            <a: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Одно </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лицо либо группа лиц, не имеющая четкой инвестиционной стратегии и порядка принятия инвестиционных решений. Характеризуются отсутствием контроля над рисками, четкой стратегии и плана получения прибыли. Также зачастую не инвестируют самостоятельно, а прибегают к помощи компетентных в этом деле профессионалов, управляющих компаний и трейдеров и т.п.</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250432" y="2290240"/>
            <a:ext cx="240059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Непрофессионалы </a:t>
            </a:r>
            <a:endParaRPr lang="ru-RU" sz="2000" dirty="0"/>
          </a:p>
        </p:txBody>
      </p:sp>
      <p:sp>
        <p:nvSpPr>
          <p:cNvPr id="6" name="Прямоугольник 5"/>
          <p:cNvSpPr/>
          <p:nvPr/>
        </p:nvSpPr>
        <p:spPr>
          <a:xfrm>
            <a:off x="4805482" y="3058751"/>
            <a:ext cx="4227760"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dirty="0" smtClean="0">
                <a:solidFill>
                  <a:srgbClr val="002060"/>
                </a:solidFill>
                <a:latin typeface="Times New Roman" panose="02020603050405020304" pitchFamily="18" charset="0"/>
                <a:ea typeface="Calibri" panose="020F0502020204030204" pitchFamily="34" charset="0"/>
              </a:rPr>
              <a:t>Как </a:t>
            </a:r>
            <a:r>
              <a:rPr lang="ru-RU" dirty="0">
                <a:solidFill>
                  <a:srgbClr val="002060"/>
                </a:solidFill>
                <a:latin typeface="Times New Roman" panose="02020603050405020304" pitchFamily="18" charset="0"/>
                <a:ea typeface="Calibri" panose="020F0502020204030204" pitchFamily="34" charset="0"/>
              </a:rPr>
              <a:t>частные, так и юридические лица, обладающие знаниями и опытом в принятии инвестиционных решений. Такие инвесторы обладают достаточной квалификацией в области управления инвестициями</a:t>
            </a:r>
            <a:endParaRPr lang="ru-RU" dirty="0">
              <a:solidFill>
                <a:srgbClr val="002060"/>
              </a:solidFill>
            </a:endParaRPr>
          </a:p>
        </p:txBody>
      </p:sp>
      <p:sp>
        <p:nvSpPr>
          <p:cNvPr id="7" name="Прямоугольник 6"/>
          <p:cNvSpPr/>
          <p:nvPr/>
        </p:nvSpPr>
        <p:spPr>
          <a:xfrm>
            <a:off x="6000828" y="2293219"/>
            <a:ext cx="220342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ru-RU" sz="2000" b="1" dirty="0" smtClean="0">
                <a:solidFill>
                  <a:srgbClr val="002060"/>
                </a:solidFill>
                <a:latin typeface="Times New Roman" panose="02020603050405020304" pitchFamily="18" charset="0"/>
                <a:ea typeface="Calibri" panose="020F0502020204030204" pitchFamily="34" charset="0"/>
              </a:rPr>
              <a:t>Профессионалы </a:t>
            </a:r>
            <a:endParaRPr lang="ru-RU" sz="2000" b="1" dirty="0"/>
          </a:p>
        </p:txBody>
      </p:sp>
      <p:sp>
        <p:nvSpPr>
          <p:cNvPr id="8" name="Стрелка вниз 7"/>
          <p:cNvSpPr/>
          <p:nvPr/>
        </p:nvSpPr>
        <p:spPr>
          <a:xfrm>
            <a:off x="1979712" y="2690350"/>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Стрелка вниз 11"/>
          <p:cNvSpPr/>
          <p:nvPr/>
        </p:nvSpPr>
        <p:spPr>
          <a:xfrm>
            <a:off x="6778044" y="2690350"/>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cxnSp>
        <p:nvCxnSpPr>
          <p:cNvPr id="13" name="Прямая со стрелкой 12"/>
          <p:cNvCxnSpPr/>
          <p:nvPr/>
        </p:nvCxnSpPr>
        <p:spPr>
          <a:xfrm flipH="1">
            <a:off x="2637958" y="1736837"/>
            <a:ext cx="1429986" cy="492611"/>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p:cNvCxnSpPr/>
          <p:nvPr/>
        </p:nvCxnSpPr>
        <p:spPr>
          <a:xfrm>
            <a:off x="5061080" y="1736837"/>
            <a:ext cx="1716964" cy="492611"/>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92138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97254" y="425601"/>
            <a:ext cx="4572000" cy="95410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По </a:t>
            </a:r>
            <a:r>
              <a:rPr lang="ru-RU" sz="2800" b="1" dirty="0" smtClean="0">
                <a:solidFill>
                  <a:srgbClr val="002060"/>
                </a:solidFill>
                <a:latin typeface="Times New Roman" panose="02020603050405020304" pitchFamily="18" charset="0"/>
                <a:cs typeface="Times New Roman" panose="02020603050405020304" pitchFamily="18" charset="0"/>
              </a:rPr>
              <a:t>инвестиционным целям</a:t>
            </a:r>
            <a:r>
              <a:rPr lang="ru-RU" dirty="0" smtClean="0">
                <a:solidFill>
                  <a:srgbClr val="002060"/>
                </a:solidFill>
              </a:rPr>
              <a:t> </a:t>
            </a:r>
            <a:endParaRPr lang="ru-RU" dirty="0">
              <a:solidFill>
                <a:srgbClr val="002060"/>
              </a:solidFill>
            </a:endParaRPr>
          </a:p>
        </p:txBody>
      </p:sp>
      <p:sp>
        <p:nvSpPr>
          <p:cNvPr id="7" name="Прямоугольник 6"/>
          <p:cNvSpPr/>
          <p:nvPr/>
        </p:nvSpPr>
        <p:spPr>
          <a:xfrm>
            <a:off x="164728" y="3058751"/>
            <a:ext cx="2865590" cy="157414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07000"/>
              </a:lnSpc>
              <a:spcAft>
                <a:spcPts val="0"/>
              </a:spcAft>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Такой вид инвесторов нацелен лишь на получение прибыли и снижение уровня рисков собственных вложений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66023" y="1800360"/>
            <a:ext cx="2664295"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Финансовые </a:t>
            </a:r>
          </a:p>
          <a:p>
            <a:pPr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инвесторы </a:t>
            </a:r>
            <a:endParaRPr lang="ru-RU" sz="2000" dirty="0"/>
          </a:p>
        </p:txBody>
      </p:sp>
      <p:sp>
        <p:nvSpPr>
          <p:cNvPr id="9" name="Прямоугольник 8"/>
          <p:cNvSpPr/>
          <p:nvPr/>
        </p:nvSpPr>
        <p:spPr>
          <a:xfrm>
            <a:off x="5976156" y="3055917"/>
            <a:ext cx="3057086"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dirty="0">
                <a:solidFill>
                  <a:srgbClr val="002060"/>
                </a:solidFill>
                <a:latin typeface="Times New Roman" panose="02020603050405020304" pitchFamily="18" charset="0"/>
                <a:ea typeface="Calibri" panose="020F0502020204030204" pitchFamily="34" charset="0"/>
              </a:rPr>
              <a:t>Они преследуют различные инвестиционные цели. В большинстве случаев их целями являются получение контроля и управления над сторонней компанией, поглощение и устранение конкурента путем ее покупки, однако бывают и другие цели</a:t>
            </a:r>
            <a:endParaRPr lang="ru-RU" dirty="0">
              <a:solidFill>
                <a:srgbClr val="002060"/>
              </a:solidFill>
            </a:endParaRPr>
          </a:p>
        </p:txBody>
      </p:sp>
      <p:sp>
        <p:nvSpPr>
          <p:cNvPr id="10" name="Стрелка вниз 9"/>
          <p:cNvSpPr/>
          <p:nvPr/>
        </p:nvSpPr>
        <p:spPr>
          <a:xfrm>
            <a:off x="1302127" y="2661266"/>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Стрелка вниз 10"/>
          <p:cNvSpPr/>
          <p:nvPr/>
        </p:nvSpPr>
        <p:spPr>
          <a:xfrm>
            <a:off x="6778044" y="2690350"/>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cxnSp>
        <p:nvCxnSpPr>
          <p:cNvPr id="12" name="Прямая со стрелкой 11"/>
          <p:cNvCxnSpPr/>
          <p:nvPr/>
        </p:nvCxnSpPr>
        <p:spPr>
          <a:xfrm flipH="1">
            <a:off x="2516621" y="1399814"/>
            <a:ext cx="678425" cy="250110"/>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3" name="Прямоугольник 12"/>
          <p:cNvSpPr/>
          <p:nvPr/>
        </p:nvSpPr>
        <p:spPr>
          <a:xfrm>
            <a:off x="5976156" y="1811305"/>
            <a:ext cx="2805058"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ru-RU" sz="2000" b="1" dirty="0" smtClean="0">
                <a:solidFill>
                  <a:srgbClr val="002060"/>
                </a:solidFill>
                <a:latin typeface="Times New Roman" panose="02020603050405020304" pitchFamily="18" charset="0"/>
                <a:ea typeface="Calibri" panose="020F0502020204030204" pitchFamily="34" charset="0"/>
              </a:rPr>
              <a:t>Стратегические </a:t>
            </a:r>
            <a:r>
              <a:rPr lang="ru-RU" sz="2000" b="1" dirty="0">
                <a:solidFill>
                  <a:srgbClr val="002060"/>
                </a:solidFill>
                <a:latin typeface="Times New Roman" panose="02020603050405020304" pitchFamily="18" charset="0"/>
                <a:ea typeface="Calibri" panose="020F0502020204030204" pitchFamily="34" charset="0"/>
              </a:rPr>
              <a:t>инвесторы </a:t>
            </a:r>
            <a:endParaRPr lang="ru-RU" sz="2000" b="1" dirty="0"/>
          </a:p>
        </p:txBody>
      </p:sp>
      <p:cxnSp>
        <p:nvCxnSpPr>
          <p:cNvPr id="14" name="Прямая со стрелкой 13"/>
          <p:cNvCxnSpPr/>
          <p:nvPr/>
        </p:nvCxnSpPr>
        <p:spPr>
          <a:xfrm>
            <a:off x="6372200" y="1399814"/>
            <a:ext cx="566700" cy="250110"/>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5" name="Прямоугольник 14"/>
          <p:cNvSpPr/>
          <p:nvPr/>
        </p:nvSpPr>
        <p:spPr>
          <a:xfrm>
            <a:off x="3283715" y="1811305"/>
            <a:ext cx="2439043"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Венчурные </a:t>
            </a:r>
          </a:p>
          <a:p>
            <a:pPr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инвесторы </a:t>
            </a:r>
            <a:endParaRPr lang="ru-RU" sz="2000" dirty="0"/>
          </a:p>
        </p:txBody>
      </p:sp>
      <p:sp>
        <p:nvSpPr>
          <p:cNvPr id="16" name="Прямоугольник 15"/>
          <p:cNvSpPr/>
          <p:nvPr/>
        </p:nvSpPr>
        <p:spPr>
          <a:xfrm>
            <a:off x="3195046" y="3029667"/>
            <a:ext cx="2640338" cy="214693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07000"/>
              </a:lnSpc>
              <a:spcAft>
                <a:spcPts val="0"/>
              </a:spcAft>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Такой вид инвесторов </a:t>
            </a:r>
            <a: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осуществляет вложения </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развивающийся бизнес или </a:t>
            </a:r>
            <a:r>
              <a:rPr lang="ru-RU"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стартап</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 перспективах </a:t>
            </a:r>
            <a: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 успешности </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которого пока ничего не </a:t>
            </a:r>
            <a: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известно</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Стрелка вниз 16"/>
          <p:cNvSpPr/>
          <p:nvPr/>
        </p:nvSpPr>
        <p:spPr>
          <a:xfrm>
            <a:off x="4040085" y="2593229"/>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cxnSp>
        <p:nvCxnSpPr>
          <p:cNvPr id="18" name="Прямая со стрелкой 17"/>
          <p:cNvCxnSpPr>
            <a:endCxn id="15" idx="0"/>
          </p:cNvCxnSpPr>
          <p:nvPr/>
        </p:nvCxnSpPr>
        <p:spPr>
          <a:xfrm flipH="1">
            <a:off x="4503237" y="1385289"/>
            <a:ext cx="68764" cy="426016"/>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9" name="Прямоугольник 18"/>
          <p:cNvSpPr/>
          <p:nvPr/>
        </p:nvSpPr>
        <p:spPr>
          <a:xfrm>
            <a:off x="107950" y="195263"/>
            <a:ext cx="3430588" cy="144462"/>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
        <p:nvSpPr>
          <p:cNvPr id="20" name="Прямоугольник 19"/>
          <p:cNvSpPr/>
          <p:nvPr/>
        </p:nvSpPr>
        <p:spPr>
          <a:xfrm>
            <a:off x="5651500" y="195263"/>
            <a:ext cx="3432175" cy="144462"/>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
        <p:nvSpPr>
          <p:cNvPr id="21" name="Прямоугольник 20"/>
          <p:cNvSpPr/>
          <p:nvPr/>
        </p:nvSpPr>
        <p:spPr>
          <a:xfrm>
            <a:off x="0" y="6524625"/>
            <a:ext cx="9144000" cy="333375"/>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Tree>
    <p:extLst>
      <p:ext uri="{BB962C8B-B14F-4D97-AF65-F5344CB8AC3E}">
        <p14:creationId xmlns:p14="http://schemas.microsoft.com/office/powerpoint/2010/main" val="4048625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 y="-1696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572334409"/>
              </p:ext>
            </p:extLst>
          </p:nvPr>
        </p:nvGraphicFramePr>
        <p:xfrm>
          <a:off x="539552" y="1988840"/>
          <a:ext cx="8064896" cy="3887153"/>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8064896">
                  <a:extLst>
                    <a:ext uri="{9D8B030D-6E8A-4147-A177-3AD203B41FA5}">
                      <a16:colId xmlns:a16="http://schemas.microsoft.com/office/drawing/2014/main" val="4080632685"/>
                    </a:ext>
                  </a:extLst>
                </a:gridCol>
              </a:tblGrid>
              <a:tr h="3708336">
                <a:tc>
                  <a:txBody>
                    <a:bodyPr/>
                    <a:lstStyle/>
                    <a:p>
                      <a:pPr marL="0" indent="633413" algn="just">
                        <a:lnSpc>
                          <a:spcPct val="107000"/>
                        </a:lnSpc>
                        <a:spcAft>
                          <a:spcPts val="0"/>
                        </a:spcAft>
                      </a:pPr>
                      <a:r>
                        <a:rPr lang="ru-RU" sz="2400" b="0" dirty="0">
                          <a:solidFill>
                            <a:srgbClr val="002060"/>
                          </a:solidFill>
                          <a:effectLst/>
                          <a:latin typeface="Times New Roman" panose="02020603050405020304" pitchFamily="18" charset="0"/>
                          <a:cs typeface="Times New Roman" panose="02020603050405020304" pitchFamily="18" charset="0"/>
                        </a:rPr>
                        <a:t>• государство, а также органы местного самоуправления и субъектов федеральной власти</a:t>
                      </a:r>
                    </a:p>
                    <a:p>
                      <a:pPr marL="0" indent="633413" algn="just">
                        <a:lnSpc>
                          <a:spcPct val="107000"/>
                        </a:lnSpc>
                        <a:spcAft>
                          <a:spcPts val="0"/>
                        </a:spcAft>
                      </a:pPr>
                      <a:r>
                        <a:rPr lang="ru-RU" sz="2400" b="0" dirty="0">
                          <a:solidFill>
                            <a:srgbClr val="002060"/>
                          </a:solidFill>
                          <a:effectLst/>
                          <a:latin typeface="Times New Roman" panose="02020603050405020304" pitchFamily="18" charset="0"/>
                          <a:cs typeface="Times New Roman" panose="02020603050405020304" pitchFamily="18" charset="0"/>
                        </a:rPr>
                        <a:t> • объединения групп юридических лиц в крупные концерны, холдинги и т.п.</a:t>
                      </a:r>
                    </a:p>
                    <a:p>
                      <a:pPr marL="0" indent="633413" algn="just">
                        <a:lnSpc>
                          <a:spcPct val="107000"/>
                        </a:lnSpc>
                        <a:spcAft>
                          <a:spcPts val="0"/>
                        </a:spcAft>
                      </a:pPr>
                      <a:r>
                        <a:rPr lang="ru-RU" sz="2400" b="0" dirty="0">
                          <a:solidFill>
                            <a:srgbClr val="002060"/>
                          </a:solidFill>
                          <a:effectLst/>
                          <a:latin typeface="Times New Roman" panose="02020603050405020304" pitchFamily="18" charset="0"/>
                          <a:cs typeface="Times New Roman" panose="02020603050405020304" pitchFamily="18" charset="0"/>
                        </a:rPr>
                        <a:t> • объединения юридических и физических лиц на основе договора совместной деятельности</a:t>
                      </a:r>
                    </a:p>
                    <a:p>
                      <a:pPr marL="0" indent="633413" algn="just">
                        <a:lnSpc>
                          <a:spcPct val="107000"/>
                        </a:lnSpc>
                        <a:spcAft>
                          <a:spcPts val="0"/>
                        </a:spcAft>
                      </a:pPr>
                      <a:r>
                        <a:rPr lang="ru-RU" sz="2400" b="0" dirty="0">
                          <a:solidFill>
                            <a:srgbClr val="002060"/>
                          </a:solidFill>
                          <a:effectLst/>
                          <a:latin typeface="Times New Roman" panose="02020603050405020304" pitchFamily="18" charset="0"/>
                          <a:cs typeface="Times New Roman" panose="02020603050405020304" pitchFamily="18" charset="0"/>
                        </a:rPr>
                        <a:t> • коммерческие и некоммерческие юридические лица</a:t>
                      </a:r>
                    </a:p>
                    <a:p>
                      <a:pPr marL="0" indent="633413" algn="just">
                        <a:lnSpc>
                          <a:spcPct val="107000"/>
                        </a:lnSpc>
                        <a:spcAft>
                          <a:spcPts val="0"/>
                        </a:spcAft>
                      </a:pPr>
                      <a:r>
                        <a:rPr lang="ru-RU" sz="2400" b="0" dirty="0">
                          <a:solidFill>
                            <a:srgbClr val="002060"/>
                          </a:solidFill>
                          <a:effectLst/>
                          <a:latin typeface="Times New Roman" panose="02020603050405020304" pitchFamily="18" charset="0"/>
                          <a:cs typeface="Times New Roman" panose="02020603050405020304" pitchFamily="18" charset="0"/>
                        </a:rPr>
                        <a:t> • физические лица</a:t>
                      </a:r>
                    </a:p>
                    <a:p>
                      <a:pPr marL="0" indent="633413" algn="just">
                        <a:lnSpc>
                          <a:spcPct val="107000"/>
                        </a:lnSpc>
                        <a:spcAft>
                          <a:spcPts val="0"/>
                        </a:spcAft>
                      </a:pPr>
                      <a:r>
                        <a:rPr lang="ru-RU" sz="2400" b="0" dirty="0">
                          <a:solidFill>
                            <a:srgbClr val="002060"/>
                          </a:solidFill>
                          <a:effectLst/>
                          <a:latin typeface="Times New Roman" panose="02020603050405020304" pitchFamily="18" charset="0"/>
                          <a:cs typeface="Times New Roman" panose="02020603050405020304" pitchFamily="18" charset="0"/>
                        </a:rPr>
                        <a:t>• индивидуальные инвесторы</a:t>
                      </a:r>
                    </a:p>
                    <a:p>
                      <a:pPr marL="0" indent="633413" algn="just">
                        <a:lnSpc>
                          <a:spcPct val="107000"/>
                        </a:lnSpc>
                        <a:spcAft>
                          <a:spcPts val="0"/>
                        </a:spcAft>
                      </a:pPr>
                      <a:r>
                        <a:rPr lang="ru-RU" sz="2400" b="0" dirty="0">
                          <a:solidFill>
                            <a:srgbClr val="002060"/>
                          </a:solidFill>
                          <a:effectLst/>
                          <a:latin typeface="Times New Roman" panose="02020603050405020304" pitchFamily="18" charset="0"/>
                          <a:cs typeface="Times New Roman" panose="02020603050405020304" pitchFamily="18" charset="0"/>
                        </a:rPr>
                        <a:t> • институциональные инвесторы</a:t>
                      </a:r>
                      <a:endParaRPr lang="ru-RU"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92093096"/>
                  </a:ext>
                </a:extLst>
              </a:tr>
            </a:tbl>
          </a:graphicData>
        </a:graphic>
      </p:graphicFrame>
      <p:sp>
        <p:nvSpPr>
          <p:cNvPr id="6" name="Прямоугольник 5"/>
          <p:cNvSpPr/>
          <p:nvPr/>
        </p:nvSpPr>
        <p:spPr>
          <a:xfrm>
            <a:off x="1876493" y="780041"/>
            <a:ext cx="5391014" cy="4875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107000"/>
              </a:lnSpc>
              <a:spcAft>
                <a:spcPts val="0"/>
              </a:spcAft>
            </a:pPr>
            <a:r>
              <a:rPr lang="ru-RU" sz="2400" b="1" dirty="0">
                <a:solidFill>
                  <a:srgbClr val="002060"/>
                </a:solidFill>
                <a:latin typeface="Times New Roman" panose="02020603050405020304" pitchFamily="18" charset="0"/>
                <a:cs typeface="Times New Roman" panose="02020603050405020304" pitchFamily="18" charset="0"/>
              </a:rPr>
              <a:t>По </a:t>
            </a:r>
            <a:r>
              <a:rPr lang="ru-RU" sz="2400" b="1" dirty="0" smtClean="0">
                <a:solidFill>
                  <a:srgbClr val="002060"/>
                </a:solidFill>
                <a:latin typeface="Times New Roman" panose="02020603050405020304" pitchFamily="18" charset="0"/>
                <a:cs typeface="Times New Roman" panose="02020603050405020304" pitchFamily="18" charset="0"/>
              </a:rPr>
              <a:t>организационно-правовой форме</a:t>
            </a:r>
            <a:r>
              <a:rPr lang="ru-RU" sz="2400" b="1" dirty="0">
                <a:solidFill>
                  <a:srgbClr val="002060"/>
                </a:solidFill>
                <a:latin typeface="Times New Roman" panose="02020603050405020304" pitchFamily="18" charset="0"/>
                <a:cs typeface="Times New Roman" panose="02020603050405020304" pitchFamily="18" charset="0"/>
              </a:rPr>
              <a:t> </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397" y="97247"/>
            <a:ext cx="9144793" cy="6663506"/>
          </a:xfrm>
          <a:prstGeom prst="rect">
            <a:avLst/>
          </a:prstGeom>
        </p:spPr>
      </p:pic>
    </p:spTree>
    <p:extLst>
      <p:ext uri="{BB962C8B-B14F-4D97-AF65-F5344CB8AC3E}">
        <p14:creationId xmlns:p14="http://schemas.microsoft.com/office/powerpoint/2010/main" val="216301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86000" y="169187"/>
            <a:ext cx="4572000" cy="95410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lvl="0" algn="ctr"/>
            <a:r>
              <a:rPr lang="ru-RU" sz="2800" b="1" dirty="0">
                <a:solidFill>
                  <a:srgbClr val="002060"/>
                </a:solidFill>
                <a:latin typeface="Times New Roman" panose="02020603050405020304" pitchFamily="18" charset="0"/>
                <a:cs typeface="Times New Roman" panose="02020603050405020304" pitchFamily="18" charset="0"/>
              </a:rPr>
              <a:t>По инвестиционному </a:t>
            </a:r>
          </a:p>
          <a:p>
            <a:pPr lvl="0" algn="ctr"/>
            <a:r>
              <a:rPr lang="ru-RU" sz="2800" b="1" dirty="0">
                <a:solidFill>
                  <a:srgbClr val="002060"/>
                </a:solidFill>
                <a:latin typeface="Times New Roman" panose="02020603050405020304" pitchFamily="18" charset="0"/>
                <a:cs typeface="Times New Roman" panose="02020603050405020304" pitchFamily="18" charset="0"/>
              </a:rPr>
              <a:t>поведению</a:t>
            </a:r>
          </a:p>
        </p:txBody>
      </p:sp>
      <p:sp>
        <p:nvSpPr>
          <p:cNvPr id="7" name="Прямоугольник 6"/>
          <p:cNvSpPr/>
          <p:nvPr/>
        </p:nvSpPr>
        <p:spPr>
          <a:xfrm>
            <a:off x="164728" y="3058751"/>
            <a:ext cx="2865590" cy="126316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lnSpc>
                <a:spcPct val="107000"/>
              </a:lnSpc>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придерживается проверенных </a:t>
            </a:r>
            <a: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инвестиционных</a:t>
            </a:r>
          </a:p>
          <a:p>
            <a:pPr lvl="0" algn="ctr">
              <a:lnSpc>
                <a:spcPct val="107000"/>
              </a:lnSpc>
            </a:pPr>
            <a: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стратегий</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66023" y="1800360"/>
            <a:ext cx="2664295"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консервативный инвестор </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Прямоугольник 8"/>
          <p:cNvSpPr/>
          <p:nvPr/>
        </p:nvSpPr>
        <p:spPr>
          <a:xfrm>
            <a:off x="5976156" y="3055917"/>
            <a:ext cx="3057086"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ru-RU" dirty="0">
                <a:solidFill>
                  <a:srgbClr val="002060"/>
                </a:solidFill>
                <a:latin typeface="Times New Roman" panose="02020603050405020304" pitchFamily="18" charset="0"/>
                <a:ea typeface="Calibri" panose="020F0502020204030204" pitchFamily="34" charset="0"/>
              </a:rPr>
              <a:t>склонен к сделкам, обладающим высоким уровнем инвестиционного риска и дохода</a:t>
            </a:r>
            <a:endParaRPr kumimoji="0" lang="ru-RU"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0" name="Стрелка вниз 9"/>
          <p:cNvSpPr/>
          <p:nvPr/>
        </p:nvSpPr>
        <p:spPr>
          <a:xfrm>
            <a:off x="1302127" y="2661266"/>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Стрелка вниз 10"/>
          <p:cNvSpPr/>
          <p:nvPr/>
        </p:nvSpPr>
        <p:spPr>
          <a:xfrm>
            <a:off x="6938900" y="2603353"/>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2" name="Прямая со стрелкой 11"/>
          <p:cNvCxnSpPr/>
          <p:nvPr/>
        </p:nvCxnSpPr>
        <p:spPr>
          <a:xfrm flipH="1">
            <a:off x="2516621" y="1157313"/>
            <a:ext cx="1429986" cy="492611"/>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3" name="Прямоугольник 12"/>
          <p:cNvSpPr/>
          <p:nvPr/>
        </p:nvSpPr>
        <p:spPr>
          <a:xfrm>
            <a:off x="5976156" y="1811305"/>
            <a:ext cx="2805058"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a:solidFill>
                  <a:srgbClr val="002060"/>
                </a:solidFill>
                <a:latin typeface="Times New Roman" panose="02020603050405020304" pitchFamily="18" charset="0"/>
                <a:ea typeface="Calibri" panose="020F0502020204030204" pitchFamily="34" charset="0"/>
              </a:rPr>
              <a:t>агрессивный </a:t>
            </a:r>
            <a:endParaRPr lang="ru-RU" sz="2000" b="1" dirty="0" smtClean="0">
              <a:solidFill>
                <a:srgbClr val="002060"/>
              </a:solidFill>
              <a:latin typeface="Times New Roman" panose="02020603050405020304" pitchFamily="18" charset="0"/>
              <a:ea typeface="Calibri" panose="020F0502020204030204" pitchFamily="34" charset="0"/>
            </a:endParaRPr>
          </a:p>
          <a:p>
            <a:pPr lvl="0" algn="ctr"/>
            <a:r>
              <a:rPr lang="ru-RU" sz="2000" b="1" dirty="0" smtClean="0">
                <a:solidFill>
                  <a:srgbClr val="002060"/>
                </a:solidFill>
                <a:latin typeface="Times New Roman" panose="02020603050405020304" pitchFamily="18" charset="0"/>
                <a:ea typeface="Calibri" panose="020F0502020204030204" pitchFamily="34" charset="0"/>
              </a:rPr>
              <a:t>инвестор </a:t>
            </a:r>
            <a:endParaRPr kumimoji="0" lang="ru-RU" sz="2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4" name="Прямая со стрелкой 13"/>
          <p:cNvCxnSpPr/>
          <p:nvPr/>
        </p:nvCxnSpPr>
        <p:spPr>
          <a:xfrm>
            <a:off x="5517468" y="1149704"/>
            <a:ext cx="1421432" cy="500220"/>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5" name="Прямоугольник 14"/>
          <p:cNvSpPr/>
          <p:nvPr/>
        </p:nvSpPr>
        <p:spPr>
          <a:xfrm>
            <a:off x="3283715" y="1811305"/>
            <a:ext cx="2439043"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умеренный инвестор </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Прямоугольник 15"/>
          <p:cNvSpPr/>
          <p:nvPr/>
        </p:nvSpPr>
        <p:spPr>
          <a:xfrm>
            <a:off x="3195046" y="3029667"/>
            <a:ext cx="2640338" cy="12578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lnSpc>
                <a:spcPct val="107000"/>
              </a:lnSpc>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поддерживает баланс между надежностью и доходностью инвестиций</a:t>
            </a:r>
            <a:endParaRPr kumimoji="0" lang="ru-RU"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Стрелка вниз 16"/>
          <p:cNvSpPr/>
          <p:nvPr/>
        </p:nvSpPr>
        <p:spPr>
          <a:xfrm>
            <a:off x="4040085" y="2593229"/>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Прямоугольник 17"/>
          <p:cNvSpPr/>
          <p:nvPr/>
        </p:nvSpPr>
        <p:spPr>
          <a:xfrm>
            <a:off x="2286000" y="4576037"/>
            <a:ext cx="4572000" cy="52322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lvl="0" algn="ctr"/>
            <a:r>
              <a:rPr lang="ru-RU" sz="2800" b="1" dirty="0">
                <a:solidFill>
                  <a:srgbClr val="002060"/>
                </a:solidFill>
                <a:latin typeface="Times New Roman" panose="02020603050405020304" pitchFamily="18" charset="0"/>
                <a:cs typeface="Times New Roman" panose="02020603050405020304" pitchFamily="18" charset="0"/>
              </a:rPr>
              <a:t>По срокам инвестиций</a:t>
            </a:r>
          </a:p>
        </p:txBody>
      </p:sp>
      <p:sp>
        <p:nvSpPr>
          <p:cNvPr id="19" name="Прямоугольник 18"/>
          <p:cNvSpPr/>
          <p:nvPr/>
        </p:nvSpPr>
        <p:spPr>
          <a:xfrm>
            <a:off x="390167" y="5831523"/>
            <a:ext cx="2664295"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Краткосрочные</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 name="Прямая со стрелкой 19"/>
          <p:cNvCxnSpPr/>
          <p:nvPr/>
        </p:nvCxnSpPr>
        <p:spPr>
          <a:xfrm flipH="1">
            <a:off x="1705963" y="5160622"/>
            <a:ext cx="1429986" cy="492611"/>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1" name="Прямоугольник 20"/>
          <p:cNvSpPr/>
          <p:nvPr/>
        </p:nvSpPr>
        <p:spPr>
          <a:xfrm>
            <a:off x="5976156" y="5827616"/>
            <a:ext cx="280505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smtClean="0">
                <a:solidFill>
                  <a:srgbClr val="002060"/>
                </a:solidFill>
                <a:latin typeface="Times New Roman" panose="02020603050405020304" pitchFamily="18" charset="0"/>
                <a:ea typeface="Calibri" panose="020F0502020204030204" pitchFamily="34" charset="0"/>
              </a:rPr>
              <a:t>Долгосрочные </a:t>
            </a:r>
            <a:endParaRPr kumimoji="0" lang="ru-RU" sz="2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2" name="Прямая со стрелкой 21"/>
          <p:cNvCxnSpPr/>
          <p:nvPr/>
        </p:nvCxnSpPr>
        <p:spPr>
          <a:xfrm>
            <a:off x="5893282" y="5146663"/>
            <a:ext cx="1421432" cy="500220"/>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3" name="Прямоугольник 22"/>
          <p:cNvSpPr/>
          <p:nvPr/>
        </p:nvSpPr>
        <p:spPr>
          <a:xfrm>
            <a:off x="3352478" y="5816774"/>
            <a:ext cx="2439043"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Среднесрочные </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4" name="Прямая со стрелкой 23"/>
          <p:cNvCxnSpPr>
            <a:stCxn id="18" idx="2"/>
            <a:endCxn id="23" idx="0"/>
          </p:cNvCxnSpPr>
          <p:nvPr/>
        </p:nvCxnSpPr>
        <p:spPr>
          <a:xfrm>
            <a:off x="4572000" y="5099257"/>
            <a:ext cx="0" cy="717517"/>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6" name="Прямая со стрелкой 25"/>
          <p:cNvCxnSpPr/>
          <p:nvPr/>
        </p:nvCxnSpPr>
        <p:spPr>
          <a:xfrm>
            <a:off x="4532670" y="1120826"/>
            <a:ext cx="0" cy="717517"/>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5314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34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70185" y="446619"/>
            <a:ext cx="4572000" cy="95410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lvl="0" algn="ctr"/>
            <a:r>
              <a:rPr lang="ru-RU" sz="2800" b="1" dirty="0">
                <a:solidFill>
                  <a:srgbClr val="002060"/>
                </a:solidFill>
                <a:latin typeface="Times New Roman" panose="02020603050405020304" pitchFamily="18" charset="0"/>
                <a:cs typeface="Times New Roman" panose="02020603050405020304" pitchFamily="18" charset="0"/>
              </a:rPr>
              <a:t>В зависимости от эффекта инвестиций</a:t>
            </a:r>
          </a:p>
        </p:txBody>
      </p:sp>
      <p:sp>
        <p:nvSpPr>
          <p:cNvPr id="7" name="Прямоугольник 6"/>
          <p:cNvSpPr/>
          <p:nvPr/>
        </p:nvSpPr>
        <p:spPr>
          <a:xfrm>
            <a:off x="349560" y="3096266"/>
            <a:ext cx="2865590" cy="3740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lnSpc>
                <a:spcPct val="107000"/>
              </a:lnSpc>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краткосрочный эффект</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450207" y="1976831"/>
            <a:ext cx="2664295"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разовый доход </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Стрелка вниз 9"/>
          <p:cNvSpPr/>
          <p:nvPr/>
        </p:nvSpPr>
        <p:spPr>
          <a:xfrm>
            <a:off x="1386310" y="2536694"/>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2" name="Прямая со стрелкой 11"/>
          <p:cNvCxnSpPr/>
          <p:nvPr/>
        </p:nvCxnSpPr>
        <p:spPr>
          <a:xfrm flipH="1">
            <a:off x="2600806" y="1434745"/>
            <a:ext cx="1429986" cy="492611"/>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4" name="Прямая со стрелкой 13"/>
          <p:cNvCxnSpPr/>
          <p:nvPr/>
        </p:nvCxnSpPr>
        <p:spPr>
          <a:xfrm>
            <a:off x="5601653" y="1427136"/>
            <a:ext cx="1421432" cy="500220"/>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5" name="Прямоугольник 14"/>
          <p:cNvSpPr/>
          <p:nvPr/>
        </p:nvSpPr>
        <p:spPr>
          <a:xfrm>
            <a:off x="5803563" y="1956726"/>
            <a:ext cx="2439043"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постоянный доход </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Прямоугольник 15"/>
          <p:cNvSpPr/>
          <p:nvPr/>
        </p:nvSpPr>
        <p:spPr>
          <a:xfrm>
            <a:off x="5820292" y="3021989"/>
            <a:ext cx="2640338" cy="36875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lnSpc>
                <a:spcPct val="107000"/>
              </a:lnSpc>
            </a:pPr>
            <a: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Долгосрочный эффект</a:t>
            </a:r>
            <a:endParaRPr kumimoji="0" lang="ru-RU"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Стрелка вниз 16"/>
          <p:cNvSpPr/>
          <p:nvPr/>
        </p:nvSpPr>
        <p:spPr>
          <a:xfrm>
            <a:off x="6660232" y="2227780"/>
            <a:ext cx="792088" cy="368401"/>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Прямоугольник 17"/>
          <p:cNvSpPr/>
          <p:nvPr/>
        </p:nvSpPr>
        <p:spPr>
          <a:xfrm>
            <a:off x="2276434" y="3934673"/>
            <a:ext cx="4572000" cy="95410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lvl="0" algn="ctr"/>
            <a:r>
              <a:rPr lang="ru-RU" sz="2800" b="1" dirty="0">
                <a:solidFill>
                  <a:srgbClr val="002060"/>
                </a:solidFill>
                <a:latin typeface="Times New Roman" panose="02020603050405020304" pitchFamily="18" charset="0"/>
                <a:cs typeface="Times New Roman" panose="02020603050405020304" pitchFamily="18" charset="0"/>
              </a:rPr>
              <a:t>По отношению  </a:t>
            </a:r>
          </a:p>
          <a:p>
            <a:pPr lvl="0" algn="ctr"/>
            <a:r>
              <a:rPr lang="ru-RU" sz="2800" b="1" dirty="0">
                <a:solidFill>
                  <a:srgbClr val="002060"/>
                </a:solidFill>
                <a:latin typeface="Times New Roman" panose="02020603050405020304" pitchFamily="18" charset="0"/>
                <a:cs typeface="Times New Roman" panose="02020603050405020304" pitchFamily="18" charset="0"/>
              </a:rPr>
              <a:t>к </a:t>
            </a:r>
            <a:r>
              <a:rPr lang="ru-RU" sz="2800" b="1" dirty="0" err="1">
                <a:solidFill>
                  <a:srgbClr val="002060"/>
                </a:solidFill>
                <a:latin typeface="Times New Roman" panose="02020603050405020304" pitchFamily="18" charset="0"/>
                <a:cs typeface="Times New Roman" panose="02020603050405020304" pitchFamily="18" charset="0"/>
              </a:rPr>
              <a:t>резидентству</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356456" y="5464885"/>
            <a:ext cx="2664295"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Отечественные (резиденты)</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 name="Прямая со стрелкой 19"/>
          <p:cNvCxnSpPr/>
          <p:nvPr/>
        </p:nvCxnSpPr>
        <p:spPr>
          <a:xfrm flipH="1">
            <a:off x="2507055" y="4922799"/>
            <a:ext cx="1429986" cy="492611"/>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1" name="Прямая со стрелкой 20"/>
          <p:cNvCxnSpPr/>
          <p:nvPr/>
        </p:nvCxnSpPr>
        <p:spPr>
          <a:xfrm>
            <a:off x="5507902" y="4915190"/>
            <a:ext cx="1421432" cy="500220"/>
          </a:xfrm>
          <a:prstGeom prst="straightConnector1">
            <a:avLst/>
          </a:prstGeom>
          <a:ln w="28575">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2" name="Прямоугольник 21"/>
          <p:cNvSpPr/>
          <p:nvPr/>
        </p:nvSpPr>
        <p:spPr>
          <a:xfrm>
            <a:off x="6223232" y="5444671"/>
            <a:ext cx="2439043"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Иностранные (нерезиденты)</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Прямоугольник 22"/>
          <p:cNvSpPr/>
          <p:nvPr/>
        </p:nvSpPr>
        <p:spPr>
          <a:xfrm>
            <a:off x="107950" y="195263"/>
            <a:ext cx="3430588" cy="144462"/>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
        <p:nvSpPr>
          <p:cNvPr id="24" name="Прямоугольник 23"/>
          <p:cNvSpPr/>
          <p:nvPr/>
        </p:nvSpPr>
        <p:spPr>
          <a:xfrm>
            <a:off x="5651500" y="195263"/>
            <a:ext cx="3432175" cy="144462"/>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
        <p:nvSpPr>
          <p:cNvPr id="25" name="Прямоугольник 24"/>
          <p:cNvSpPr/>
          <p:nvPr/>
        </p:nvSpPr>
        <p:spPr>
          <a:xfrm>
            <a:off x="0" y="6524625"/>
            <a:ext cx="9144000" cy="333375"/>
          </a:xfrm>
          <a:prstGeom prst="rect">
            <a:avLst/>
          </a:prstGeom>
          <a:solidFill>
            <a:srgbClr val="5B9BD5">
              <a:lumMod val="50000"/>
            </a:srgbClr>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6A612"/>
              </a:solidFill>
              <a:effectLst/>
              <a:uLnTx/>
              <a:uFillTx/>
              <a:latin typeface="Calibri"/>
              <a:ea typeface="+mn-ea"/>
              <a:cs typeface="+mn-cs"/>
            </a:endParaRPr>
          </a:p>
        </p:txBody>
      </p:sp>
    </p:spTree>
    <p:extLst>
      <p:ext uri="{BB962C8B-B14F-4D97-AF65-F5344CB8AC3E}">
        <p14:creationId xmlns:p14="http://schemas.microsoft.com/office/powerpoint/2010/main" val="13608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80527" y="-99393"/>
            <a:ext cx="9353142" cy="7042583"/>
          </a:xfrm>
          <a:prstGeom prst="rect">
            <a:avLst/>
          </a:prstGeom>
        </p:spPr>
      </p:pic>
      <p:sp>
        <p:nvSpPr>
          <p:cNvPr id="2" name="Прямоугольник 1"/>
          <p:cNvSpPr/>
          <p:nvPr/>
        </p:nvSpPr>
        <p:spPr>
          <a:xfrm>
            <a:off x="323528" y="476672"/>
            <a:ext cx="8496944"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Эмитент ценных бумаг </a:t>
            </a: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это юридическое лицо либо орган государственной власти, который выпускает различные платежные средства, в том числе ценные бумаги. </a:t>
            </a:r>
          </a:p>
        </p:txBody>
      </p:sp>
      <p:sp>
        <p:nvSpPr>
          <p:cNvPr id="3" name="Прямоугольник 2"/>
          <p:cNvSpPr/>
          <p:nvPr/>
        </p:nvSpPr>
        <p:spPr>
          <a:xfrm>
            <a:off x="300070" y="2708920"/>
            <a:ext cx="8352928" cy="954107"/>
          </a:xfrm>
          <a:prstGeom prst="rect">
            <a:avLst/>
          </a:prstGeom>
        </p:spPr>
        <p:txBody>
          <a:bodyPr wrap="square">
            <a:spAutoFit/>
          </a:bodyPr>
          <a:lstStyle/>
          <a:p>
            <a:pPr algn="just"/>
            <a:r>
              <a:rPr lang="ru-RU" sz="2800" dirty="0">
                <a:solidFill>
                  <a:srgbClr val="002060"/>
                </a:solidFill>
                <a:latin typeface="Times New Roman" panose="02020603050405020304" pitchFamily="18" charset="0"/>
                <a:cs typeface="Times New Roman" panose="02020603050405020304" pitchFamily="18" charset="0"/>
              </a:rPr>
              <a:t>Эмиссию могут осуществлять ООО, АО, ПАО и государственные предприятия. </a:t>
            </a:r>
          </a:p>
        </p:txBody>
      </p:sp>
      <p:pic>
        <p:nvPicPr>
          <p:cNvPr id="6" name="Рисунок 5"/>
          <p:cNvPicPr>
            <a:picLocks noChangeAspect="1"/>
          </p:cNvPicPr>
          <p:nvPr/>
        </p:nvPicPr>
        <p:blipFill rotWithShape="1">
          <a:blip r:embed="rId3"/>
          <a:srcRect r="19004"/>
          <a:stretch/>
        </p:blipFill>
        <p:spPr>
          <a:xfrm>
            <a:off x="971600" y="4454069"/>
            <a:ext cx="2787545" cy="1344366"/>
          </a:xfrm>
          <a:prstGeom prst="rect">
            <a:avLst/>
          </a:prstGeom>
        </p:spPr>
      </p:pic>
      <p:pic>
        <p:nvPicPr>
          <p:cNvPr id="7" name="Рисунок 6"/>
          <p:cNvPicPr>
            <a:picLocks noChangeAspect="1"/>
          </p:cNvPicPr>
          <p:nvPr/>
        </p:nvPicPr>
        <p:blipFill>
          <a:blip r:embed="rId4"/>
          <a:stretch>
            <a:fillRect/>
          </a:stretch>
        </p:blipFill>
        <p:spPr>
          <a:xfrm>
            <a:off x="5364088" y="3755779"/>
            <a:ext cx="2946985" cy="2690176"/>
          </a:xfrm>
          <a:prstGeom prst="rect">
            <a:avLst/>
          </a:prstGeom>
        </p:spPr>
      </p:pic>
    </p:spTree>
    <p:extLst>
      <p:ext uri="{BB962C8B-B14F-4D97-AF65-F5344CB8AC3E}">
        <p14:creationId xmlns:p14="http://schemas.microsoft.com/office/powerpoint/2010/main" val="2603566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086" y="-91745"/>
            <a:ext cx="9358171" cy="7041490"/>
          </a:xfrm>
          <a:prstGeom prst="rect">
            <a:avLst/>
          </a:prstGeom>
        </p:spPr>
      </p:pic>
      <p:sp>
        <p:nvSpPr>
          <p:cNvPr id="3" name="Прямоугольник 2"/>
          <p:cNvSpPr/>
          <p:nvPr/>
        </p:nvSpPr>
        <p:spPr>
          <a:xfrm>
            <a:off x="179512" y="0"/>
            <a:ext cx="8568952" cy="3539430"/>
          </a:xfrm>
          <a:prstGeom prst="rect">
            <a:avLst/>
          </a:prstGeom>
        </p:spPr>
        <p:txBody>
          <a:bodyPr wrap="square">
            <a:spAutoFit/>
          </a:bodyPr>
          <a:lstStyle/>
          <a:p>
            <a:pPr indent="442913" algn="just"/>
            <a:r>
              <a:rPr lang="ru-RU" sz="2800" b="1" dirty="0">
                <a:solidFill>
                  <a:srgbClr val="002060"/>
                </a:solidFill>
                <a:latin typeface="Times New Roman" panose="02020603050405020304" pitchFamily="18" charset="0"/>
                <a:cs typeface="Times New Roman" panose="02020603050405020304" pitchFamily="18" charset="0"/>
              </a:rPr>
              <a:t>В отношении акционерных обществ действует </a:t>
            </a:r>
            <a:r>
              <a:rPr lang="ru-RU" sz="2800" b="1" dirty="0" smtClean="0">
                <a:solidFill>
                  <a:srgbClr val="002060"/>
                </a:solidFill>
                <a:latin typeface="Times New Roman" panose="02020603050405020304" pitchFamily="18" charset="0"/>
                <a:cs typeface="Times New Roman" panose="02020603050405020304" pitchFamily="18" charset="0"/>
              </a:rPr>
              <a:t>несколько  </a:t>
            </a:r>
            <a:r>
              <a:rPr lang="ru-RU" sz="2800" b="1" dirty="0">
                <a:solidFill>
                  <a:srgbClr val="002060"/>
                </a:solidFill>
                <a:latin typeface="Times New Roman" panose="02020603050405020304" pitchFamily="18" charset="0"/>
                <a:cs typeface="Times New Roman" panose="02020603050405020304" pitchFamily="18" charset="0"/>
              </a:rPr>
              <a:t>основных нормативных </a:t>
            </a:r>
            <a:r>
              <a:rPr lang="ru-RU" sz="2800" b="1" dirty="0" smtClean="0">
                <a:solidFill>
                  <a:srgbClr val="002060"/>
                </a:solidFill>
                <a:latin typeface="Times New Roman" panose="02020603050405020304" pitchFamily="18" charset="0"/>
                <a:cs typeface="Times New Roman" panose="02020603050405020304" pitchFamily="18" charset="0"/>
              </a:rPr>
              <a:t>актов:</a:t>
            </a:r>
          </a:p>
          <a:p>
            <a:pPr marL="342900" indent="-342900" algn="just">
              <a:buFont typeface="Wingdings" panose="05000000000000000000" pitchFamily="2" charset="2"/>
              <a:buChar char="ü"/>
            </a:pP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Гражданский кодекс </a:t>
            </a:r>
            <a:r>
              <a:rPr lang="ru-RU" sz="2800" dirty="0" smtClean="0">
                <a:solidFill>
                  <a:srgbClr val="002060"/>
                </a:solidFill>
                <a:latin typeface="Times New Roman" panose="02020603050405020304" pitchFamily="18" charset="0"/>
                <a:cs typeface="Times New Roman" panose="02020603050405020304" pitchFamily="18" charset="0"/>
              </a:rPr>
              <a:t>РФ;</a:t>
            </a:r>
          </a:p>
          <a:p>
            <a:pPr marL="342900" indent="-342900" algn="just">
              <a:buFont typeface="Wingdings" panose="05000000000000000000" pitchFamily="2" charset="2"/>
              <a:buChar char="ü"/>
            </a:pP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Федеральный закон РФ «Об акционерных обществах</a:t>
            </a:r>
            <a:r>
              <a:rPr lang="ru-RU" sz="2800"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800" dirty="0" smtClean="0">
                <a:solidFill>
                  <a:srgbClr val="002060"/>
                </a:solidFill>
                <a:latin typeface="Times New Roman" panose="02020603050405020304" pitchFamily="18" charset="0"/>
                <a:cs typeface="Times New Roman" panose="02020603050405020304" pitchFamily="18" charset="0"/>
              </a:rPr>
              <a:t>Регистрация </a:t>
            </a:r>
            <a:r>
              <a:rPr lang="ru-RU" sz="2800" dirty="0">
                <a:solidFill>
                  <a:srgbClr val="002060"/>
                </a:solidFill>
                <a:latin typeface="Times New Roman" panose="02020603050405020304" pitchFamily="18" charset="0"/>
                <a:cs typeface="Times New Roman" panose="02020603050405020304" pitchFamily="18" charset="0"/>
              </a:rPr>
              <a:t>акционерного общества регулируется ФЗ «О государственной регистрации юридических лиц и индивидуальных предпринимателей».</a:t>
            </a:r>
          </a:p>
        </p:txBody>
      </p:sp>
      <p:pic>
        <p:nvPicPr>
          <p:cNvPr id="4" name="Рисунок 3"/>
          <p:cNvPicPr>
            <a:picLocks noChangeAspect="1"/>
          </p:cNvPicPr>
          <p:nvPr/>
        </p:nvPicPr>
        <p:blipFill>
          <a:blip r:embed="rId3"/>
          <a:stretch>
            <a:fillRect/>
          </a:stretch>
        </p:blipFill>
        <p:spPr>
          <a:xfrm>
            <a:off x="2159731" y="3662356"/>
            <a:ext cx="4824536" cy="3146436"/>
          </a:xfrm>
          <a:prstGeom prst="rect">
            <a:avLst/>
          </a:prstGeom>
        </p:spPr>
      </p:pic>
    </p:spTree>
    <p:extLst>
      <p:ext uri="{BB962C8B-B14F-4D97-AF65-F5344CB8AC3E}">
        <p14:creationId xmlns:p14="http://schemas.microsoft.com/office/powerpoint/2010/main" val="360237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087" y="-107133"/>
            <a:ext cx="9358171" cy="7041490"/>
          </a:xfrm>
          <a:prstGeom prst="rect">
            <a:avLst/>
          </a:prstGeom>
        </p:spPr>
      </p:pic>
      <p:sp>
        <p:nvSpPr>
          <p:cNvPr id="5" name="Овал 4"/>
          <p:cNvSpPr/>
          <p:nvPr/>
        </p:nvSpPr>
        <p:spPr>
          <a:xfrm>
            <a:off x="3089090" y="2188589"/>
            <a:ext cx="2592287" cy="95149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4000" b="1" dirty="0" smtClean="0">
                <a:latin typeface="Times New Roman" panose="02020603050405020304" pitchFamily="18" charset="0"/>
                <a:cs typeface="Times New Roman" panose="02020603050405020304" pitchFamily="18" charset="0"/>
              </a:rPr>
              <a:t>АО</a:t>
            </a:r>
            <a:endParaRPr lang="ru-RU" sz="4000" b="1"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67544" y="384295"/>
            <a:ext cx="3168352"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rgbClr val="002060"/>
                </a:solidFill>
                <a:latin typeface="Times New Roman" panose="02020603050405020304" pitchFamily="18" charset="0"/>
                <a:cs typeface="Times New Roman" panose="02020603050405020304" pitchFamily="18" charset="0"/>
              </a:rPr>
              <a:t>юридическое лицо, </a:t>
            </a:r>
            <a:r>
              <a:rPr lang="ru-RU" dirty="0">
                <a:solidFill>
                  <a:srgbClr val="002060"/>
                </a:solidFill>
                <a:latin typeface="Times New Roman" panose="02020603050405020304" pitchFamily="18" charset="0"/>
                <a:cs typeface="Times New Roman" panose="02020603050405020304" pitchFamily="18" charset="0"/>
              </a:rPr>
              <a:t>в отношении </a:t>
            </a:r>
            <a:r>
              <a:rPr lang="ru-RU" dirty="0" smtClean="0">
                <a:solidFill>
                  <a:srgbClr val="002060"/>
                </a:solidFill>
                <a:latin typeface="Times New Roman" panose="02020603050405020304" pitchFamily="18" charset="0"/>
                <a:cs typeface="Times New Roman" panose="02020603050405020304" pitchFamily="18" charset="0"/>
              </a:rPr>
              <a:t>которого его </a:t>
            </a:r>
            <a:r>
              <a:rPr lang="ru-RU" dirty="0">
                <a:solidFill>
                  <a:srgbClr val="002060"/>
                </a:solidFill>
                <a:latin typeface="Times New Roman" panose="02020603050405020304" pitchFamily="18" charset="0"/>
                <a:cs typeface="Times New Roman" panose="02020603050405020304" pitchFamily="18" charset="0"/>
              </a:rPr>
              <a:t>участники имеют корпоративные права </a:t>
            </a:r>
          </a:p>
        </p:txBody>
      </p:sp>
      <p:sp>
        <p:nvSpPr>
          <p:cNvPr id="7" name="Скругленный прямоугольник 6"/>
          <p:cNvSpPr/>
          <p:nvPr/>
        </p:nvSpPr>
        <p:spPr>
          <a:xfrm>
            <a:off x="5578141" y="3218567"/>
            <a:ext cx="3550657" cy="14631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rgbClr val="002060"/>
                </a:solidFill>
                <a:latin typeface="Times New Roman" panose="02020603050405020304" pitchFamily="18" charset="0"/>
                <a:cs typeface="Times New Roman" panose="02020603050405020304" pitchFamily="18" charset="0"/>
              </a:rPr>
              <a:t>у</a:t>
            </a:r>
            <a:r>
              <a:rPr lang="ru-RU" dirty="0" smtClean="0">
                <a:solidFill>
                  <a:srgbClr val="002060"/>
                </a:solidFill>
                <a:latin typeface="Times New Roman" panose="02020603050405020304" pitchFamily="18" charset="0"/>
                <a:cs typeface="Times New Roman" panose="02020603050405020304" pitchFamily="18" charset="0"/>
              </a:rPr>
              <a:t>чредитель несет </a:t>
            </a:r>
            <a:r>
              <a:rPr lang="ru-RU" dirty="0">
                <a:solidFill>
                  <a:srgbClr val="002060"/>
                </a:solidFill>
                <a:latin typeface="Times New Roman" panose="02020603050405020304" pitchFamily="18" charset="0"/>
                <a:cs typeface="Times New Roman" panose="02020603050405020304" pitchFamily="18" charset="0"/>
              </a:rPr>
              <a:t>риск убытков, связанных с деятельностью общества, в пределах стоимости внесенных </a:t>
            </a:r>
            <a:r>
              <a:rPr lang="ru-RU" dirty="0" smtClean="0">
                <a:solidFill>
                  <a:srgbClr val="002060"/>
                </a:solidFill>
                <a:latin typeface="Times New Roman" panose="02020603050405020304" pitchFamily="18" charset="0"/>
                <a:cs typeface="Times New Roman" panose="02020603050405020304" pitchFamily="18" charset="0"/>
              </a:rPr>
              <a:t>им </a:t>
            </a:r>
            <a:r>
              <a:rPr lang="ru-RU" dirty="0">
                <a:solidFill>
                  <a:srgbClr val="002060"/>
                </a:solidFill>
                <a:latin typeface="Times New Roman" panose="02020603050405020304" pitchFamily="18" charset="0"/>
                <a:cs typeface="Times New Roman" panose="02020603050405020304" pitchFamily="18" charset="0"/>
              </a:rPr>
              <a:t>вкладов (акций)</a:t>
            </a:r>
          </a:p>
        </p:txBody>
      </p:sp>
      <p:sp>
        <p:nvSpPr>
          <p:cNvPr id="8" name="Скругленный прямоугольник 7"/>
          <p:cNvSpPr/>
          <p:nvPr/>
        </p:nvSpPr>
        <p:spPr>
          <a:xfrm>
            <a:off x="2051720" y="5048634"/>
            <a:ext cx="5184576"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rgbClr val="002060"/>
                </a:solidFill>
                <a:latin typeface="Times New Roman" panose="02020603050405020304" pitchFamily="18" charset="0"/>
                <a:cs typeface="Times New Roman" panose="02020603050405020304" pitchFamily="18" charset="0"/>
              </a:rPr>
              <a:t>юридическое лицо, в котором имущество, созданное за счет вкладов учредителей (участников), а также произведенное и приобретенное им в процессе его деятельности, принадлежит ему на праве собственности</a:t>
            </a:r>
          </a:p>
        </p:txBody>
      </p:sp>
      <p:sp>
        <p:nvSpPr>
          <p:cNvPr id="9" name="Скругленный прямоугольник 8"/>
          <p:cNvSpPr/>
          <p:nvPr/>
        </p:nvSpPr>
        <p:spPr>
          <a:xfrm>
            <a:off x="179512" y="3241580"/>
            <a:ext cx="3168352"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rgbClr val="002060"/>
                </a:solidFill>
                <a:latin typeface="Times New Roman" panose="02020603050405020304" pitchFamily="18" charset="0"/>
                <a:cs typeface="Times New Roman" panose="02020603050405020304" pitchFamily="18" charset="0"/>
              </a:rPr>
              <a:t>уставный капитал </a:t>
            </a:r>
            <a:r>
              <a:rPr lang="ru-RU" dirty="0" smtClean="0">
                <a:solidFill>
                  <a:srgbClr val="002060"/>
                </a:solidFill>
                <a:latin typeface="Times New Roman" panose="02020603050405020304" pitchFamily="18" charset="0"/>
                <a:cs typeface="Times New Roman" panose="02020603050405020304" pitchFamily="18" charset="0"/>
              </a:rPr>
              <a:t>разделен </a:t>
            </a:r>
            <a:r>
              <a:rPr lang="ru-RU" dirty="0">
                <a:solidFill>
                  <a:srgbClr val="002060"/>
                </a:solidFill>
                <a:latin typeface="Times New Roman" panose="02020603050405020304" pitchFamily="18" charset="0"/>
                <a:cs typeface="Times New Roman" panose="02020603050405020304" pitchFamily="18" charset="0"/>
              </a:rPr>
              <a:t>на определенное количество акций</a:t>
            </a:r>
          </a:p>
        </p:txBody>
      </p:sp>
      <p:sp>
        <p:nvSpPr>
          <p:cNvPr id="10" name="Скругленный прямоугольник 9"/>
          <p:cNvSpPr/>
          <p:nvPr/>
        </p:nvSpPr>
        <p:spPr>
          <a:xfrm>
            <a:off x="5508104" y="490680"/>
            <a:ext cx="3168352"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юридическое </a:t>
            </a:r>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лицо,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преследующее извлечение прибыли в качестве основной цели своей деятельности </a:t>
            </a:r>
            <a:endParaRPr lang="ru-RU" dirty="0">
              <a:solidFill>
                <a:srgbClr val="002060"/>
              </a:solidFill>
              <a:latin typeface="Times New Roman" panose="02020603050405020304" pitchFamily="18" charset="0"/>
              <a:cs typeface="Times New Roman" panose="02020603050405020304" pitchFamily="18" charset="0"/>
            </a:endParaRPr>
          </a:p>
        </p:txBody>
      </p:sp>
      <p:cxnSp>
        <p:nvCxnSpPr>
          <p:cNvPr id="12" name="Прямая со стрелкой 11"/>
          <p:cNvCxnSpPr>
            <a:stCxn id="5" idx="7"/>
          </p:cNvCxnSpPr>
          <p:nvPr/>
        </p:nvCxnSpPr>
        <p:spPr>
          <a:xfrm flipV="1">
            <a:off x="5301745" y="1930840"/>
            <a:ext cx="379632" cy="397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5" idx="1"/>
          </p:cNvCxnSpPr>
          <p:nvPr/>
        </p:nvCxnSpPr>
        <p:spPr>
          <a:xfrm flipH="1" flipV="1">
            <a:off x="2915816" y="1861169"/>
            <a:ext cx="552906" cy="4667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3"/>
          </p:cNvCxnSpPr>
          <p:nvPr/>
        </p:nvCxnSpPr>
        <p:spPr>
          <a:xfrm flipH="1">
            <a:off x="2771800" y="3000738"/>
            <a:ext cx="696922" cy="2408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5" idx="5"/>
          </p:cNvCxnSpPr>
          <p:nvPr/>
        </p:nvCxnSpPr>
        <p:spPr>
          <a:xfrm>
            <a:off x="5301745" y="3000738"/>
            <a:ext cx="926439" cy="2178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5" idx="4"/>
          </p:cNvCxnSpPr>
          <p:nvPr/>
        </p:nvCxnSpPr>
        <p:spPr>
          <a:xfrm flipH="1">
            <a:off x="4385233" y="3140081"/>
            <a:ext cx="1" cy="19085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51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extLst/>
        </p:spPr>
        <p:style>
          <a:lnRef idx="1">
            <a:schemeClr val="accent1"/>
          </a:lnRef>
          <a:fillRef idx="2">
            <a:schemeClr val="accent1"/>
          </a:fillRef>
          <a:effectRef idx="1">
            <a:schemeClr val="accent1"/>
          </a:effectRef>
          <a:fontRef idx="minor">
            <a:schemeClr val="dk1"/>
          </a:fontRef>
        </p:style>
      </p:pic>
      <p:pic>
        <p:nvPicPr>
          <p:cNvPr id="2" name="Рисунок 1"/>
          <p:cNvPicPr>
            <a:picLocks noChangeAspect="1"/>
          </p:cNvPicPr>
          <p:nvPr/>
        </p:nvPicPr>
        <p:blipFill>
          <a:blip r:embed="rId3"/>
          <a:stretch>
            <a:fillRect/>
          </a:stretch>
        </p:blipFill>
        <p:spPr>
          <a:xfrm>
            <a:off x="98870" y="188640"/>
            <a:ext cx="8946259" cy="4914478"/>
          </a:xfrm>
          <a:prstGeom prst="rect">
            <a:avLst/>
          </a:prstGeom>
        </p:spPr>
      </p:pic>
      <p:sp>
        <p:nvSpPr>
          <p:cNvPr id="6" name="Стрелка вниз 5"/>
          <p:cNvSpPr/>
          <p:nvPr/>
        </p:nvSpPr>
        <p:spPr>
          <a:xfrm>
            <a:off x="6192180" y="5208835"/>
            <a:ext cx="13681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1565920" y="5208835"/>
            <a:ext cx="1584176" cy="472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989856" y="5817982"/>
            <a:ext cx="2736304" cy="73537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ПАО</a:t>
            </a:r>
            <a:endParaRPr lang="ru-RU" sz="3200" b="1" dirty="0">
              <a:latin typeface="Times New Roman" panose="02020603050405020304" pitchFamily="18" charset="0"/>
              <a:cs typeface="Times New Roman" panose="02020603050405020304" pitchFamily="18" charset="0"/>
            </a:endParaRPr>
          </a:p>
        </p:txBody>
      </p:sp>
      <p:sp>
        <p:nvSpPr>
          <p:cNvPr id="12" name="Овал 11"/>
          <p:cNvSpPr/>
          <p:nvPr/>
        </p:nvSpPr>
        <p:spPr>
          <a:xfrm>
            <a:off x="5508104" y="5826493"/>
            <a:ext cx="2736304" cy="73537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АО</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58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387135"/>
            <a:ext cx="8229600" cy="490066"/>
          </a:xfrm>
        </p:spPr>
        <p:txBody>
          <a:bodyPr>
            <a:normAutofit fontScale="90000"/>
          </a:bodyPr>
          <a:lstStyle/>
          <a:p>
            <a:r>
              <a:rPr lang="ru-RU" b="1" dirty="0" smtClean="0">
                <a:solidFill>
                  <a:srgbClr val="002060"/>
                </a:solidFill>
              </a:rPr>
              <a:t>Регистрация АО (ПАО) </a:t>
            </a:r>
            <a:endParaRPr lang="ru-RU" b="1" dirty="0">
              <a:solidFill>
                <a:srgbClr val="002060"/>
              </a:solidFill>
            </a:endParaRPr>
          </a:p>
        </p:txBody>
      </p:sp>
      <p:pic>
        <p:nvPicPr>
          <p:cNvPr id="3" name="Рисунок 2"/>
          <p:cNvPicPr>
            <a:picLocks noChangeAspect="1"/>
          </p:cNvPicPr>
          <p:nvPr/>
        </p:nvPicPr>
        <p:blipFill>
          <a:blip r:embed="rId3"/>
          <a:stretch>
            <a:fillRect/>
          </a:stretch>
        </p:blipFill>
        <p:spPr>
          <a:xfrm>
            <a:off x="191852" y="1268760"/>
            <a:ext cx="8760296" cy="5351993"/>
          </a:xfrm>
          <a:prstGeom prst="rect">
            <a:avLst/>
          </a:prstGeom>
        </p:spPr>
      </p:pic>
    </p:spTree>
    <p:extLst>
      <p:ext uri="{BB962C8B-B14F-4D97-AF65-F5344CB8AC3E}">
        <p14:creationId xmlns:p14="http://schemas.microsoft.com/office/powerpoint/2010/main" val="2747783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7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stretch>
            <a:fillRect/>
          </a:stretch>
        </p:blipFill>
        <p:spPr>
          <a:xfrm>
            <a:off x="1717105" y="3035865"/>
            <a:ext cx="4979453" cy="3770157"/>
          </a:xfrm>
          <a:prstGeom prst="rect">
            <a:avLst/>
          </a:prstGeom>
        </p:spPr>
      </p:pic>
      <p:pic>
        <p:nvPicPr>
          <p:cNvPr id="5" name="Рисунок 4"/>
          <p:cNvPicPr>
            <a:picLocks noChangeAspect="1"/>
          </p:cNvPicPr>
          <p:nvPr/>
        </p:nvPicPr>
        <p:blipFill rotWithShape="1">
          <a:blip r:embed="rId4"/>
          <a:srcRect t="-1" r="7353" b="1719"/>
          <a:stretch/>
        </p:blipFill>
        <p:spPr>
          <a:xfrm>
            <a:off x="0" y="22103"/>
            <a:ext cx="5186764" cy="2919203"/>
          </a:xfrm>
          <a:prstGeom prst="rect">
            <a:avLst/>
          </a:prstGeom>
        </p:spPr>
      </p:pic>
      <p:sp>
        <p:nvSpPr>
          <p:cNvPr id="6" name="Прямоугольник 5"/>
          <p:cNvSpPr/>
          <p:nvPr/>
        </p:nvSpPr>
        <p:spPr>
          <a:xfrm>
            <a:off x="5342602" y="58385"/>
            <a:ext cx="3716829"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dirty="0" smtClean="0">
                <a:solidFill>
                  <a:srgbClr val="002060"/>
                </a:solidFill>
                <a:latin typeface="Times New Roman" panose="02020603050405020304" pitchFamily="18" charset="0"/>
                <a:ea typeface="Calibri" panose="020F0502020204030204" pitchFamily="34" charset="0"/>
              </a:rPr>
              <a:t>Ценные </a:t>
            </a:r>
            <a:r>
              <a:rPr lang="ru-RU" sz="2400" dirty="0">
                <a:solidFill>
                  <a:srgbClr val="002060"/>
                </a:solidFill>
                <a:latin typeface="Times New Roman" panose="02020603050405020304" pitchFamily="18" charset="0"/>
                <a:ea typeface="Calibri" panose="020F0502020204030204" pitchFamily="34" charset="0"/>
              </a:rPr>
              <a:t>бумаги самых больших и ликвидных предприятий, которые отличаются  стабильными экономическими показателями и выплачивают хорошие дивиденды</a:t>
            </a:r>
            <a:endParaRPr lang="ru-RU" sz="2400" dirty="0">
              <a:solidFill>
                <a:srgbClr val="002060"/>
              </a:solidFill>
            </a:endParaRPr>
          </a:p>
        </p:txBody>
      </p:sp>
    </p:spTree>
    <p:extLst>
      <p:ext uri="{BB962C8B-B14F-4D97-AF65-F5344CB8AC3E}">
        <p14:creationId xmlns:p14="http://schemas.microsoft.com/office/powerpoint/2010/main" val="190098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5605" y="0"/>
            <a:ext cx="9144793" cy="6858594"/>
          </a:xfrm>
          <a:prstGeom prst="rect">
            <a:avLst/>
          </a:prstGeom>
        </p:spPr>
      </p:pic>
      <p:pic>
        <p:nvPicPr>
          <p:cNvPr id="2" name="Рисунок 1"/>
          <p:cNvPicPr>
            <a:picLocks noChangeAspect="1"/>
          </p:cNvPicPr>
          <p:nvPr/>
        </p:nvPicPr>
        <p:blipFill>
          <a:blip r:embed="rId3"/>
          <a:stretch>
            <a:fillRect/>
          </a:stretch>
        </p:blipFill>
        <p:spPr>
          <a:xfrm>
            <a:off x="107504" y="203590"/>
            <a:ext cx="5734062" cy="3225410"/>
          </a:xfrm>
          <a:prstGeom prst="rect">
            <a:avLst/>
          </a:prstGeom>
        </p:spPr>
      </p:pic>
      <p:sp>
        <p:nvSpPr>
          <p:cNvPr id="3" name="Прямоугольник 2"/>
          <p:cNvSpPr/>
          <p:nvPr/>
        </p:nvSpPr>
        <p:spPr>
          <a:xfrm>
            <a:off x="395536" y="4149080"/>
            <a:ext cx="842493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3200" b="1" dirty="0" smtClean="0">
                <a:solidFill>
                  <a:srgbClr val="002060"/>
                </a:solidFill>
                <a:latin typeface="Times New Roman" panose="02020603050405020304" pitchFamily="18" charset="0"/>
                <a:cs typeface="Times New Roman" panose="02020603050405020304" pitchFamily="18" charset="0"/>
              </a:rPr>
              <a:t>Акции второго эшелона </a:t>
            </a:r>
            <a:r>
              <a:rPr lang="ru-RU" sz="3200" dirty="0" smtClean="0">
                <a:solidFill>
                  <a:srgbClr val="002060"/>
                </a:solidFill>
                <a:latin typeface="Times New Roman" panose="02020603050405020304" pitchFamily="18" charset="0"/>
                <a:cs typeface="Times New Roman" panose="02020603050405020304" pitchFamily="18" charset="0"/>
              </a:rPr>
              <a:t>- это </a:t>
            </a:r>
            <a:r>
              <a:rPr lang="ru-RU" sz="3200" dirty="0">
                <a:solidFill>
                  <a:srgbClr val="002060"/>
                </a:solidFill>
                <a:latin typeface="Times New Roman" panose="02020603050405020304" pitchFamily="18" charset="0"/>
                <a:cs typeface="Times New Roman" panose="02020603050405020304" pitchFamily="18" charset="0"/>
              </a:rPr>
              <a:t>ценные бумаги менее известных компаний, которые обладают </a:t>
            </a:r>
            <a:r>
              <a:rPr lang="ru-RU" sz="3200" dirty="0" smtClean="0">
                <a:solidFill>
                  <a:srgbClr val="002060"/>
                </a:solidFill>
                <a:latin typeface="Times New Roman" panose="02020603050405020304" pitchFamily="18" charset="0"/>
                <a:cs typeface="Times New Roman" panose="02020603050405020304" pitchFamily="18" charset="0"/>
              </a:rPr>
              <a:t>более низкой </a:t>
            </a:r>
            <a:r>
              <a:rPr lang="ru-RU" sz="3200" dirty="0">
                <a:solidFill>
                  <a:srgbClr val="002060"/>
                </a:solidFill>
                <a:latin typeface="Times New Roman" panose="02020603050405020304" pitchFamily="18" charset="0"/>
                <a:cs typeface="Times New Roman" panose="02020603050405020304" pitchFamily="18" charset="0"/>
              </a:rPr>
              <a:t>ликвидностью и капитализацией.</a:t>
            </a:r>
          </a:p>
        </p:txBody>
      </p:sp>
    </p:spTree>
    <p:extLst>
      <p:ext uri="{BB962C8B-B14F-4D97-AF65-F5344CB8AC3E}">
        <p14:creationId xmlns:p14="http://schemas.microsoft.com/office/powerpoint/2010/main" val="259695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8543</TotalTime>
  <Words>1713</Words>
  <Application>Microsoft Office PowerPoint</Application>
  <PresentationFormat>Экран (4:3)</PresentationFormat>
  <Paragraphs>155</Paragraphs>
  <Slides>28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28</vt:i4>
      </vt:variant>
    </vt:vector>
  </HeadingPairs>
  <TitlesOfParts>
    <vt:vector size="37" baseType="lpstr">
      <vt:lpstr>Arial</vt:lpstr>
      <vt:lpstr>Calibri</vt:lpstr>
      <vt:lpstr>Calibri Light</vt:lpstr>
      <vt:lpstr>Symbol</vt:lpstr>
      <vt:lpstr>Times New Roman</vt:lpstr>
      <vt:lpstr>Wingdings</vt:lpstr>
      <vt:lpstr>Wingdings 3</vt:lpstr>
      <vt:lpstr>Тема Office</vt:lpstr>
      <vt:lpstr>Office Theme</vt:lpstr>
      <vt:lpstr>Лекция №3 «Эмитенты и инвесторы на финансовом рынке»  </vt:lpstr>
      <vt:lpstr>Презентация PowerPoint</vt:lpstr>
      <vt:lpstr>Презентация PowerPoint</vt:lpstr>
      <vt:lpstr>Презентация PowerPoint</vt:lpstr>
      <vt:lpstr>Презентация PowerPoint</vt:lpstr>
      <vt:lpstr>Презентация PowerPoint</vt:lpstr>
      <vt:lpstr>Регистрация АО (ПАО)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ГОСУДАРСТВЕННЫЙ  И МУНИЦИАЛЬНЫЙ ФИНАНСОВЫЙ КОНТРОЛЬ</dc:title>
  <dc:creator>Тюня</dc:creator>
  <cp:lastModifiedBy>ASUS</cp:lastModifiedBy>
  <cp:revision>142</cp:revision>
  <cp:lastPrinted>2021-02-07T12:01:38Z</cp:lastPrinted>
  <dcterms:created xsi:type="dcterms:W3CDTF">2015-09-20T15:34:15Z</dcterms:created>
  <dcterms:modified xsi:type="dcterms:W3CDTF">2023-03-01T06:55:55Z</dcterms:modified>
</cp:coreProperties>
</file>